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8" r:id="rId6"/>
    <p:sldId id="267" r:id="rId7"/>
    <p:sldId id="288" r:id="rId8"/>
    <p:sldId id="260" r:id="rId9"/>
    <p:sldId id="269" r:id="rId10"/>
    <p:sldId id="273" r:id="rId11"/>
    <p:sldId id="275" r:id="rId12"/>
    <p:sldId id="270" r:id="rId13"/>
    <p:sldId id="274" r:id="rId14"/>
    <p:sldId id="261" r:id="rId15"/>
    <p:sldId id="262" r:id="rId16"/>
    <p:sldId id="263" r:id="rId17"/>
    <p:sldId id="276" r:id="rId18"/>
    <p:sldId id="277" r:id="rId19"/>
    <p:sldId id="271" r:id="rId20"/>
    <p:sldId id="264" r:id="rId21"/>
    <p:sldId id="278" r:id="rId22"/>
    <p:sldId id="279" r:id="rId23"/>
    <p:sldId id="272" r:id="rId24"/>
    <p:sldId id="265" r:id="rId25"/>
    <p:sldId id="283" r:id="rId26"/>
    <p:sldId id="266" r:id="rId27"/>
    <p:sldId id="286" r:id="rId28"/>
    <p:sldId id="284" r:id="rId29"/>
    <p:sldId id="285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LMMU3wA7KQP/W/r5+Bbug==" hashData="q4GkO83jyg7pBpS96f5VPT5TRU8FBTZP9F66HW+TMnHvKcwHS1b5gNxRK3ivXlbfMX4WMRs6dG6SI/NV6XDD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2"/>
    <p:restoredTop sz="94604"/>
  </p:normalViewPr>
  <p:slideViewPr>
    <p:cSldViewPr snapToGrid="0" snapToObjects="1">
      <p:cViewPr varScale="1">
        <p:scale>
          <a:sx n="122" d="100"/>
          <a:sy n="122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7757-DF37-444C-A057-4C2DF1C4C2FC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E147-E508-A444-BE24-834B5B9FA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4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2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3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1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E147-E508-A444-BE24-834B5B9FA4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2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4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2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8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068F59-47E9-D945-8E13-4001B7D0FD8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984AE9-E557-2047-A60C-A65ED1F59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6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sultancy.com/reinforcement-learning-revolutionise-digital-marketing-case-studie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bCfhRkcyg?feature=oembed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2508363.2508427" TargetMode="External"/><Relationship Id="rId2" Type="http://schemas.openxmlformats.org/officeDocument/2006/relationships/hyperlink" Target="https://doi.org/10.1145/1401132.1401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5/289347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edium.com/@samim/human-pose-detection-51268e95ddc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D1E5586-8BB5-40F6-96C3-2E87DD7C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60316-F976-5040-A1A1-2F0F8E8DA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/>
              <a:t>Training physical model controllers using sampling-based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C892A5-3DDE-354C-BF19-3A3ADD904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Tarun Yenamandra</a:t>
            </a:r>
          </a:p>
          <a:p>
            <a:pPr algn="ctr"/>
            <a:r>
              <a:rPr lang="en-US"/>
              <a:t>Saarland University</a:t>
            </a:r>
          </a:p>
          <a:p>
            <a:pPr algn="ctr"/>
            <a:r>
              <a:rPr lang="en-US"/>
              <a:t>Mentor: Erik herrmann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A832D40-B9E2-4CE7-9E0A-B35591EA2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3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fragments - Why is feedback needed?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82DD0F8-D683-9A4D-AD70-0F3AB1CAA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5904185" cy="36491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actual starting state for a control fragment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) does not exactly match with the expected starting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Therefore, feedback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needed to track the new poses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) instead of actual poses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, for some 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quartenion</a:t>
                </a:r>
                <a:r>
                  <a:rPr lang="en-US" dirty="0"/>
                  <a:t> multiplication between corresponding joint rotations (basically add an offset to the rotation angle at each joint)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DD0F8-D683-9A4D-AD70-0F3AB1CAA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5904185" cy="3649133"/>
              </a:xfrm>
              <a:blipFill>
                <a:blip r:embed="rId3"/>
                <a:stretch>
                  <a:fillRect l="-644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8955A1-7CBF-CE46-B5B8-0EF7EEDFDC58}"/>
              </a:ext>
            </a:extLst>
          </p:cNvPr>
          <p:cNvSpPr txBox="1"/>
          <p:nvPr/>
        </p:nvSpPr>
        <p:spPr>
          <a:xfrm>
            <a:off x="6878556" y="4529780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Liu et al, 2016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2F151D3-EC51-9845-871B-CCFDDBE3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556" y="1826916"/>
            <a:ext cx="5087937" cy="2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fragments - WHAT is THE feedback?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82DD0F8-D683-9A4D-AD70-0F3AB1CAA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5904185" cy="364913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– feedback action – 11 </a:t>
                </a:r>
                <a:r>
                  <a:rPr lang="en-US" dirty="0" err="1"/>
                  <a:t>DoF</a:t>
                </a:r>
                <a:r>
                  <a:rPr lang="en-US" dirty="0"/>
                  <a:t> of waist, hip, and knees(1)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- is an affine term</a:t>
                </a:r>
              </a:p>
              <a:p>
                <a:pPr lvl="1"/>
                <a:r>
                  <a:rPr lang="en-US" dirty="0"/>
                  <a:t>M – feedback gain matrix</a:t>
                </a:r>
              </a:p>
              <a:p>
                <a:pPr lvl="1"/>
                <a:r>
                  <a:rPr lang="en-US" dirty="0"/>
                  <a:t>s – simulation state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 = (root orientation, root height, centroid, centroid velocity, vectors from centroid to left foot, to the right foot, angular momentum)</a:t>
                </a:r>
                <a:endParaRPr lang="en-US" b="0" dirty="0"/>
              </a:p>
              <a:p>
                <a:pPr lvl="2"/>
                <a:r>
                  <a:rPr lang="en-US" dirty="0"/>
                  <a:t>18 – </a:t>
                </a:r>
                <a:r>
                  <a:rPr lang="en-US" dirty="0" err="1"/>
                  <a:t>DoF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then computed from feedback action using forward kinematics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DD0F8-D683-9A4D-AD70-0F3AB1CAA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5904185" cy="3649133"/>
              </a:xfr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651E7E-D0D8-BA4B-BBEB-F5C813028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556" y="1826916"/>
            <a:ext cx="5087937" cy="259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5DF83-1CB9-D346-83C4-96E37A6F96E4}"/>
              </a:ext>
            </a:extLst>
          </p:cNvPr>
          <p:cNvSpPr txBox="1"/>
          <p:nvPr/>
        </p:nvSpPr>
        <p:spPr>
          <a:xfrm>
            <a:off x="6878556" y="4453580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297201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D7E9D-77FA-E744-9774-88CA1E91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72175-4777-3843-8A5E-DCA737FF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controller is simply a cascade of control fragments.</a:t>
            </a:r>
          </a:p>
          <a:p>
            <a:r>
              <a:rPr lang="en-US" dirty="0"/>
              <a:t>In a Control Graph, each control fragment can have multiple incoming or outgoing edges based on the Control Graph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E8573D-317B-9B4A-BB6C-6AA37C04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2" y="3657600"/>
            <a:ext cx="47244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C57FFB-DBD1-474A-A31A-D1311C92900D}"/>
              </a:ext>
            </a:extLst>
          </p:cNvPr>
          <p:cNvSpPr txBox="1"/>
          <p:nvPr/>
        </p:nvSpPr>
        <p:spPr>
          <a:xfrm>
            <a:off x="2709332" y="4776957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181694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9BF85-DC90-7D41-9E57-479A3A0F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motion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07BD2-9CD8-9048-8180-D6E2DBD6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689101"/>
          </a:xfrm>
        </p:spPr>
        <p:txBody>
          <a:bodyPr/>
          <a:lstStyle/>
          <a:p>
            <a:r>
              <a:rPr lang="en-US" dirty="0"/>
              <a:t>Each node has a motion clip corresponding to a “steady state” motion.</a:t>
            </a:r>
          </a:p>
          <a:p>
            <a:r>
              <a:rPr lang="en-US" dirty="0"/>
              <a:t>Each edge is a transition from one action to another.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F214C8C-64B1-684E-8B6C-354D179D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28" y="3617526"/>
            <a:ext cx="6100817" cy="2488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68272A-6EF7-D049-93A7-5D832A6DD9BB}"/>
              </a:ext>
            </a:extLst>
          </p:cNvPr>
          <p:cNvSpPr txBox="1"/>
          <p:nvPr/>
        </p:nvSpPr>
        <p:spPr>
          <a:xfrm>
            <a:off x="2709150" y="610651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Kover</a:t>
            </a:r>
            <a:r>
              <a:rPr lang="en-US" dirty="0"/>
              <a:t> et al, 2002</a:t>
            </a:r>
          </a:p>
        </p:txBody>
      </p:sp>
    </p:spTree>
    <p:extLst>
      <p:ext uri="{BB962C8B-B14F-4D97-AF65-F5344CB8AC3E}">
        <p14:creationId xmlns:p14="http://schemas.microsoft.com/office/powerpoint/2010/main" val="174067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82DD0F8-D683-9A4D-AD70-0F3AB1CAA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6228555" cy="36491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Build a reference motion graph from the input clips.</a:t>
                </a:r>
              </a:p>
              <a:p>
                <a:pPr lvl="1"/>
                <a:r>
                  <a:rPr lang="en-US" dirty="0"/>
                  <a:t>Fixed during the learning process</a:t>
                </a:r>
              </a:p>
              <a:p>
                <a:r>
                  <a:rPr lang="en-US" dirty="0"/>
                  <a:t>The improved SAMCON algorithm (as well as some noise reduction and time scaling techniques) is used to construct high quality open-loop control trajectories from the motion clips.</a:t>
                </a:r>
              </a:p>
              <a:p>
                <a:r>
                  <a:rPr lang="en-US" dirty="0"/>
                  <a:t>The feedback policies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are all initialized to 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DD0F8-D683-9A4D-AD70-0F3AB1CAA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6228555" cy="3649133"/>
              </a:xfr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BD3A836E-0630-024E-A855-406FCB11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150" y="1337733"/>
            <a:ext cx="4330700" cy="1727200"/>
          </a:xfrm>
          <a:prstGeom prst="rect">
            <a:avLst/>
          </a:prstGeom>
        </p:spPr>
      </p:pic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xmlns="" id="{CA576397-4948-4D47-A7F0-B65FACE2E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356" y="4217739"/>
            <a:ext cx="4078288" cy="206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7E6A9F-0960-E34D-8D00-2815E6D46CB6}"/>
              </a:ext>
            </a:extLst>
          </p:cNvPr>
          <p:cNvSpPr txBox="1"/>
          <p:nvPr/>
        </p:nvSpPr>
        <p:spPr>
          <a:xfrm>
            <a:off x="6788150" y="3087338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Motion Graph. Source: Liu et al,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94F6D5-580E-394E-AD33-32568F556D9E}"/>
              </a:ext>
            </a:extLst>
          </p:cNvPr>
          <p:cNvSpPr txBox="1"/>
          <p:nvPr/>
        </p:nvSpPr>
        <p:spPr>
          <a:xfrm>
            <a:off x="6914356" y="6282267"/>
            <a:ext cx="402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Control Graph. 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198260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Feedback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DD0F8-D683-9A4D-AD70-0F3AB1CA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725333"/>
          </a:xfrm>
        </p:spPr>
        <p:txBody>
          <a:bodyPr>
            <a:normAutofit/>
          </a:bodyPr>
          <a:lstStyle/>
          <a:p>
            <a:r>
              <a:rPr lang="en-US" dirty="0"/>
              <a:t>Feedback policies are learned by sampling a random walk and generating controllers for these random walks.</a:t>
            </a:r>
          </a:p>
          <a:p>
            <a:pPr lvl="1"/>
            <a:r>
              <a:rPr lang="en-US" dirty="0"/>
              <a:t>Random walk in the context of control graph is generating motions with random transitions</a:t>
            </a:r>
          </a:p>
          <a:p>
            <a:r>
              <a:rPr lang="en-US" dirty="0"/>
              <a:t>A graph random walk W consists of multiple control fragments each of which is visited multiple times</a:t>
            </a:r>
          </a:p>
          <a:p>
            <a:r>
              <a:rPr lang="en-US" dirty="0"/>
              <a:t>The guided learning algorithm uses linear regression to learn the most suitable action for each control fragment, given the samples from W</a:t>
            </a:r>
          </a:p>
          <a:p>
            <a:pPr lvl="1"/>
            <a:r>
              <a:rPr lang="en-US" dirty="0"/>
              <a:t>a in (</a:t>
            </a:r>
            <a:r>
              <a:rPr lang="en-US" dirty="0" err="1"/>
              <a:t>s,a</a:t>
            </a:r>
            <a:r>
              <a:rPr lang="en-US" dirty="0"/>
              <a:t>) state-action pairs is learned.</a:t>
            </a:r>
          </a:p>
        </p:txBody>
      </p:sp>
    </p:spTree>
    <p:extLst>
      <p:ext uri="{BB962C8B-B14F-4D97-AF65-F5344CB8AC3E}">
        <p14:creationId xmlns:p14="http://schemas.microsoft.com/office/powerpoint/2010/main" val="239710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CC421-1AE5-EF46-962E-7E07B68D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learning as </a:t>
            </a:r>
            <a:r>
              <a:rPr lang="en-US" dirty="0" err="1"/>
              <a:t>em</a:t>
            </a:r>
            <a:r>
              <a:rPr lang="en-US" dirty="0"/>
              <a:t>-based policy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9B0FDA7C-16D3-B647-B4FB-8137DCE02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Policy learning is interpreted as expectation maximization. The goal is to maximize the </a:t>
                </a:r>
                <a:r>
                  <a:rPr lang="en-US" sz="2400" b="0" dirty="0"/>
                  <a:t>expected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1371600" lvl="3" indent="0">
                  <a:buNone/>
                </a:pPr>
                <a:r>
                  <a:rPr lang="en-US" sz="1600" dirty="0"/>
                  <a:t>= transition density * feedback density * density of the previous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is the tuple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is the probability distribution of the simulation tuple.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transition probability.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feedback distribution. This is modelled as a gaussian distribution.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 special reward function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B0FDA7C-16D3-B647-B4FB-8137DCE02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  <a:blipFill>
                <a:blip r:embed="rId3"/>
                <a:stretch>
                  <a:fillRect l="-751" t="-8631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8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CC421-1AE5-EF46-962E-7E07B68D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learning as </a:t>
            </a:r>
            <a:r>
              <a:rPr lang="en-US" dirty="0" err="1"/>
              <a:t>em</a:t>
            </a:r>
            <a:r>
              <a:rPr lang="en-US" dirty="0"/>
              <a:t>-based policy search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9B0FDA7C-16D3-B647-B4FB-8137DCE02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maximizes the expectation</a:t>
                </a:r>
              </a:p>
              <a:p>
                <a:r>
                  <a:rPr lang="en-US" sz="2400" dirty="0"/>
                  <a:t>Empirically: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Maximizing L with tuple samples,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/>
                  <a:t>, for each control fragment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in a successful long random walk gives us the optimal feedback policies as a result of maximizing the expectation of reward</a:t>
                </a: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special reward function </a:t>
                </a:r>
              </a:p>
              <a:p>
                <a:pPr lvl="2"/>
                <a:r>
                  <a:rPr lang="en-US" sz="1800" dirty="0"/>
                  <a:t>= 1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/>
                  <a:t> is good enough in the long run so that random walk can succeed.</a:t>
                </a:r>
              </a:p>
              <a:p>
                <a:pPr lvl="2"/>
                <a:r>
                  <a:rPr lang="en-US" sz="1800" dirty="0"/>
                  <a:t>= 0 otherwise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B0FDA7C-16D3-B647-B4FB-8137DCE02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  <a:blipFill>
                <a:blip r:embed="rId3"/>
                <a:stretch>
                  <a:fillRect l="-751" t="-1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36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CC421-1AE5-EF46-962E-7E07B68D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learning as </a:t>
            </a:r>
            <a:r>
              <a:rPr lang="en-US" dirty="0" err="1"/>
              <a:t>em</a:t>
            </a:r>
            <a:r>
              <a:rPr lang="en-US" dirty="0"/>
              <a:t>-based policy search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xmlns="" id="{9B0FDA7C-16D3-B647-B4FB-8137DCE02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Using regularized Linear Regression we get: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1800" dirty="0"/>
                  <a:t>) is the regularization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is the feedback gain matrix for a control control fragment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…,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…,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are averages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Random walk is long enough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 </m:t>
                    </m:r>
                  </m:oMath>
                </a14:m>
                <a:r>
                  <a:rPr lang="en-US" sz="1800" dirty="0"/>
                  <a:t>for all control fragments.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𝑑𝑖𝑎𝑔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are the observed prediction variances to provide stochastic version of control policies.</a:t>
                </a:r>
              </a:p>
              <a:p>
                <a:pPr lvl="1"/>
                <a:r>
                  <a:rPr lang="en-US" sz="2000" dirty="0"/>
                  <a:t>Finally, the feedback policy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B0FDA7C-16D3-B647-B4FB-8137DCE02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258733"/>
              </a:xfrm>
              <a:blipFill>
                <a:blip r:embed="rId3"/>
                <a:stretch>
                  <a:fillRect l="-50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7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E0987-4BDC-C247-963C-E30B348D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Feedback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E475164-E3A3-874A-AC12-96BEEDA5B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2" y="2189365"/>
                <a:ext cx="5115908" cy="3911892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Learn the control policy, which provides. a = f(s) where, f is linear and sampled from a normal distribution.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Control Oracle or the GUIDE: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captures the variances in the action policies learned from the samples of random walk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But how are the tuples,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 generated and how are the parameters learned over iterations, </a:t>
                </a:r>
                <a:r>
                  <a:rPr lang="en-US" dirty="0" err="1"/>
                  <a:t>i</a:t>
                </a:r>
                <a:r>
                  <a:rPr lang="en-US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Sampling Based Controller: Guided SAMCON.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75164-E3A3-874A-AC12-96BEEDA5B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2189365"/>
                <a:ext cx="5115908" cy="3911892"/>
              </a:xfrm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Source: [1]">
            <a:extLst>
              <a:ext uri="{FF2B5EF4-FFF2-40B4-BE49-F238E27FC236}">
                <a16:creationId xmlns:a16="http://schemas.microsoft.com/office/drawing/2014/main" xmlns="" id="{EC126377-8986-D948-B591-8C3D230B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10" y="2664372"/>
            <a:ext cx="6145924" cy="3584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AA0E22-B2B3-6540-BACB-74B2D0927402}"/>
              </a:ext>
            </a:extLst>
          </p:cNvPr>
          <p:cNvSpPr/>
          <p:nvPr/>
        </p:nvSpPr>
        <p:spPr>
          <a:xfrm>
            <a:off x="5751513" y="6248400"/>
            <a:ext cx="225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11387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E7EEA-3F68-9149-BE42-F04A00CD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7FB2B-96B1-E640-8566-D9083199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Data-driven synthesis based on motion graphs</a:t>
            </a:r>
          </a:p>
          <a:p>
            <a:r>
              <a:rPr lang="en-US" dirty="0"/>
              <a:t>Data-driven synthesis based on motion fields</a:t>
            </a:r>
          </a:p>
          <a:p>
            <a:r>
              <a:rPr lang="en-US" dirty="0"/>
              <a:t>Interactive data-driven synthesis based on FCNs</a:t>
            </a:r>
          </a:p>
          <a:p>
            <a:r>
              <a:rPr lang="en-US" dirty="0"/>
              <a:t>Motion synthesis based on generative neural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9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EEDF7-F9CC-7248-ABC2-B564C0C7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sampling-based controller (SAMCON)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F80AA51-1BB9-0F42-AD29-B7A65D7608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838" y="2065867"/>
                <a:ext cx="7133895" cy="43034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Only learns from samples which complete the random walk ‘successfully’ in every iteration</a:t>
                </a:r>
              </a:p>
              <a:p>
                <a:pPr lvl="1"/>
                <a:r>
                  <a:rPr lang="en-US" dirty="0"/>
                  <a:t>A walk is successful when the algorithm successfully finds controls for the random walks from the control graph</a:t>
                </a:r>
              </a:p>
              <a:p>
                <a:r>
                  <a:rPr lang="en-US" dirty="0"/>
                  <a:t>SAMCON:</a:t>
                </a:r>
              </a:p>
              <a:p>
                <a:pPr lvl="1"/>
                <a:r>
                  <a:rPr lang="en-US" dirty="0"/>
                  <a:t>Formally, a random walk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(unordered control fragments).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number of times each control fragment k appears in the random walk</a:t>
                </a:r>
              </a:p>
              <a:p>
                <a:pPr lvl="1"/>
                <a:r>
                  <a:rPr lang="en-US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develop sequence of actions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that result in the states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 that are close to desired reference motions</a:t>
                </a:r>
              </a:p>
              <a:p>
                <a:pPr lvl="2"/>
                <a:r>
                  <a:rPr lang="en-US" dirty="0"/>
                  <a:t>The tuples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 are thus generated.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is just the previous state to the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}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0AA51-1BB9-0F42-AD29-B7A65D760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838" y="2065867"/>
                <a:ext cx="7133895" cy="4303402"/>
              </a:xfrm>
              <a:blipFill>
                <a:blip r:embed="rId3"/>
                <a:stretch>
                  <a:fillRect l="-533" t="-2059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Source: [1]">
            <a:extLst>
              <a:ext uri="{FF2B5EF4-FFF2-40B4-BE49-F238E27FC236}">
                <a16:creationId xmlns:a16="http://schemas.microsoft.com/office/drawing/2014/main" xmlns="" id="{88AD926F-8097-8C49-AAAF-2CC1FFDD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634" y="2806171"/>
            <a:ext cx="4388068" cy="23426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9D087A-46F4-AA4E-9EE0-54A2399EBAA4}"/>
              </a:ext>
            </a:extLst>
          </p:cNvPr>
          <p:cNvSpPr/>
          <p:nvPr/>
        </p:nvSpPr>
        <p:spPr>
          <a:xfrm>
            <a:off x="7699539" y="5167884"/>
            <a:ext cx="225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9663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EEDF7-F9CC-7248-ABC2-B564C0C7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sampling-based controller (SAMCON)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F80AA51-1BB9-0F42-AD29-B7A65D7608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500" y="2065867"/>
                <a:ext cx="7564234" cy="430340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SAMCON:</a:t>
                </a:r>
              </a:p>
              <a:p>
                <a:pPr lvl="1"/>
                <a:r>
                  <a:rPr lang="en-US" dirty="0"/>
                  <a:t>Initialize with start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initialize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replicas as</a:t>
                </a:r>
                <a:br>
                  <a:rPr lang="en-US" dirty="0"/>
                </a:br>
                <a:r>
                  <a:rPr lang="en-US" dirty="0"/>
                  <a:t>	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 1,…,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actions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from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Advance the simulation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 while executing the control fragment with 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computed from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. This results in the tuple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similarity to reference motion using the cost function: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+10.0∗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+3.0∗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+0.03∗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+0.05∗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- pose control.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- root control,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- end effector control,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- balance control,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- centroid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- angular momentum,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- Euclidean norm of actions</a:t>
                </a:r>
              </a:p>
              <a:p>
                <a:pPr lvl="1"/>
                <a:r>
                  <a:rPr lang="en-US" dirty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best tuples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}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} tuples. After k iterations, select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0AA51-1BB9-0F42-AD29-B7A65D760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00" y="2065867"/>
                <a:ext cx="7564234" cy="4303402"/>
              </a:xfrm>
              <a:blipFill>
                <a:blip r:embed="rId3"/>
                <a:stretch>
                  <a:fillRect l="-335" b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Source: [1]">
            <a:extLst>
              <a:ext uri="{FF2B5EF4-FFF2-40B4-BE49-F238E27FC236}">
                <a16:creationId xmlns:a16="http://schemas.microsoft.com/office/drawing/2014/main" xmlns="" id="{88AD926F-8097-8C49-AAAF-2CC1FFDD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734" y="2449471"/>
            <a:ext cx="4388068" cy="23426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2C225A-2285-6544-B657-9B8C3209210A}"/>
              </a:ext>
            </a:extLst>
          </p:cNvPr>
          <p:cNvSpPr/>
          <p:nvPr/>
        </p:nvSpPr>
        <p:spPr>
          <a:xfrm>
            <a:off x="7642734" y="4792134"/>
            <a:ext cx="225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423063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EEDF7-F9CC-7248-ABC2-B564C0C7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sampling-based controller (SAMCON)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F80AA51-1BB9-0F42-AD29-B7A65D7608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557" y="1688671"/>
                <a:ext cx="7267177" cy="430340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SAMCON (</a:t>
                </a:r>
                <a:r>
                  <a:rPr lang="en-US" sz="2000" dirty="0" err="1"/>
                  <a:t>contd</a:t>
                </a:r>
                <a:r>
                  <a:rPr lang="en-US" sz="2000" dirty="0"/>
                  <a:t>):</a:t>
                </a:r>
              </a:p>
              <a:p>
                <a:pPr lvl="1"/>
                <a:r>
                  <a:rPr lang="en-US" sz="1800" dirty="0"/>
                  <a:t>Use the current policy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sample the feedback policies from the normal distribution.</a:t>
                </a:r>
              </a:p>
              <a:p>
                <a:pPr lvl="2"/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Guided sample selection and resampling focuses exclusively on regions of state space that are both relevant to current policy and known to yield desired motions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added to the action samples. The feedback 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computed from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avoid overfitting.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0AA51-1BB9-0F42-AD29-B7A65D7608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557" y="1688671"/>
                <a:ext cx="7267177" cy="4303402"/>
              </a:xfrm>
              <a:blipFill>
                <a:blip r:embed="rId3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Source: [1]">
            <a:extLst>
              <a:ext uri="{FF2B5EF4-FFF2-40B4-BE49-F238E27FC236}">
                <a16:creationId xmlns:a16="http://schemas.microsoft.com/office/drawing/2014/main" xmlns="" id="{88AD926F-8097-8C49-AAAF-2CC1FFDD6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734" y="2449471"/>
            <a:ext cx="4388068" cy="23426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88DF7D-3027-794E-A535-5F66A6816B3B}"/>
              </a:ext>
            </a:extLst>
          </p:cNvPr>
          <p:cNvSpPr/>
          <p:nvPr/>
        </p:nvSpPr>
        <p:spPr>
          <a:xfrm>
            <a:off x="7585638" y="4828580"/>
            <a:ext cx="225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405558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3D078-A39F-9544-B7E0-D65E7855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</a:t>
            </a:r>
            <a:r>
              <a:rPr lang="en-US" dirty="0" err="1"/>
              <a:t>samcon</a:t>
            </a:r>
            <a:r>
              <a:rPr lang="en-US" dirty="0"/>
              <a:t> &amp; Reinforcement learning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8630E-80A1-764C-89E1-F0EF121C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063" y="1826227"/>
            <a:ext cx="3795163" cy="3649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F991C3-25F3-2E48-962B-206264B019E5}"/>
              </a:ext>
            </a:extLst>
          </p:cNvPr>
          <p:cNvSpPr txBox="1"/>
          <p:nvPr/>
        </p:nvSpPr>
        <p:spPr>
          <a:xfrm>
            <a:off x="7005145" y="5475889"/>
            <a:ext cx="518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IN" dirty="0">
                <a:hlinkClick r:id="rId3"/>
              </a:rPr>
              <a:t>https://econsultancy.com/reinforcement-learning-revolutionise-digital-marketing-case-studies/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4B0ED6D-1D6A-B346-A160-4B9DCEB59306}"/>
              </a:ext>
            </a:extLst>
          </p:cNvPr>
          <p:cNvSpPr txBox="1">
            <a:spLocks/>
          </p:cNvSpPr>
          <p:nvPr/>
        </p:nvSpPr>
        <p:spPr>
          <a:xfrm>
            <a:off x="668883" y="2114176"/>
            <a:ext cx="6336262" cy="364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Broadly:</a:t>
            </a:r>
          </a:p>
          <a:p>
            <a:pPr lvl="1"/>
            <a:r>
              <a:rPr lang="en-US" dirty="0"/>
              <a:t>An agent performs an action given a current state</a:t>
            </a:r>
          </a:p>
          <a:p>
            <a:pPr lvl="1"/>
            <a:r>
              <a:rPr lang="en-US" dirty="0"/>
              <a:t>Observes the environment</a:t>
            </a:r>
          </a:p>
          <a:p>
            <a:pPr lvl="1"/>
            <a:r>
              <a:rPr lang="en-US" dirty="0"/>
              <a:t>Wins or loses a reward</a:t>
            </a:r>
          </a:p>
          <a:p>
            <a:pPr lvl="1"/>
            <a:r>
              <a:rPr lang="en-US" dirty="0"/>
              <a:t>Learns to perform actions to maximize the reward</a:t>
            </a:r>
          </a:p>
          <a:p>
            <a:r>
              <a:rPr lang="en-US" dirty="0"/>
              <a:t>Guided SAMCON can be interpreted as reinforcement learning, it is a Sequential Monte Carlo algorithm that finds the best actions for maximal reward.  It’s maximizing the expectation of reward (EM) based on sampling from the feedback policy.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FDA8D-C17A-6E43-8BE8-534E6EA2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Nuances in Guided Learning Pipeline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DF81A24-6F55-1644-925C-9561431E51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45467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000" dirty="0"/>
                  <a:t>Building control graphs </a:t>
                </a:r>
              </a:p>
              <a:p>
                <a:pPr lvl="1"/>
                <a:r>
                  <a:rPr lang="en-US" sz="2000" dirty="0"/>
                  <a:t>Refining open-loop control clips</a:t>
                </a:r>
              </a:p>
              <a:p>
                <a:pPr lvl="2"/>
                <a:r>
                  <a:rPr lang="en-US" sz="1800" dirty="0"/>
                  <a:t>Direct open-loop control clips are not useful for transitions.</a:t>
                </a:r>
              </a:p>
              <a:p>
                <a:pPr lvl="2"/>
                <a:r>
                  <a:rPr lang="en-US" sz="1800" dirty="0"/>
                  <a:t>Average over the control instances of control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1800" dirty="0"/>
                  <a:t> does two things</a:t>
                </a:r>
              </a:p>
              <a:p>
                <a:pPr lvl="3"/>
                <a:r>
                  <a:rPr lang="en-US" sz="1600" dirty="0"/>
                  <a:t>Reduces noise due to random sampling</a:t>
                </a:r>
              </a:p>
              <a:p>
                <a:pPr lvl="3"/>
                <a:r>
                  <a:rPr lang="en-US" sz="1600" dirty="0"/>
                  <a:t>Maximizes the  possibility of finding a feedback policy</a:t>
                </a:r>
              </a:p>
              <a:p>
                <a:pPr lvl="1"/>
                <a:r>
                  <a:rPr lang="en-US" sz="2000" dirty="0"/>
                  <a:t>Learning Feedback Policies</a:t>
                </a:r>
              </a:p>
              <a:p>
                <a:pPr lvl="2"/>
                <a:r>
                  <a:rPr lang="en-US" sz="1800" dirty="0"/>
                  <a:t>Guided SAMCON can fail to generate control sequence for a long walk especially in the first iteration.</a:t>
                </a:r>
              </a:p>
              <a:p>
                <a:pPr lvl="3"/>
                <a:r>
                  <a:rPr lang="en-US" sz="1600" dirty="0"/>
                  <a:t>To mitigate: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sz="1600" dirty="0"/>
                  <a:t> for the first iteration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 sz="1600" dirty="0"/>
                  <a:t>for the rest of the iterations</a:t>
                </a:r>
              </a:p>
              <a:p>
                <a:pPr lvl="3"/>
                <a:r>
                  <a:rPr lang="en-US" sz="1600" dirty="0"/>
                  <a:t>On failure, rollback to latest 3 controllers and restart from that point.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F81A24-6F55-1644-925C-9561431E51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4546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78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FDA8D-C17A-6E43-8BE8-534E6EA2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Nuances in Guided Learning Pipeline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F81A24-6F55-1644-925C-9561431E5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05" y="1793724"/>
            <a:ext cx="10131425" cy="4454676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Progressive Learning</a:t>
            </a:r>
          </a:p>
          <a:p>
            <a:pPr lvl="2"/>
            <a:r>
              <a:rPr lang="en-US" sz="1800" dirty="0"/>
              <a:t>Method 1:</a:t>
            </a:r>
          </a:p>
          <a:p>
            <a:pPr lvl="3"/>
            <a:r>
              <a:rPr lang="en-US" sz="1600" dirty="0"/>
              <a:t>Learn a few cyclic skills first</a:t>
            </a:r>
          </a:p>
          <a:p>
            <a:pPr lvl="3"/>
            <a:r>
              <a:rPr lang="en-US" sz="1600" dirty="0"/>
              <a:t>Add non-cyclic skills to the latest sub-graph</a:t>
            </a:r>
          </a:p>
          <a:p>
            <a:pPr lvl="4"/>
            <a:r>
              <a:rPr lang="en-US" sz="1600" dirty="0"/>
              <a:t>Fix the feedback policies of the learned cyclic skills</a:t>
            </a:r>
          </a:p>
          <a:p>
            <a:pPr lvl="4"/>
            <a:r>
              <a:rPr lang="en-US" sz="1600" dirty="0"/>
              <a:t>Generally compatible with the whole graph.</a:t>
            </a:r>
          </a:p>
          <a:p>
            <a:pPr lvl="4"/>
            <a:r>
              <a:rPr lang="en-US" sz="1600" dirty="0"/>
              <a:t>If incompatible unlock the policies and re-learn.</a:t>
            </a:r>
          </a:p>
          <a:p>
            <a:pPr lvl="2"/>
            <a:r>
              <a:rPr lang="en-US" sz="1800" dirty="0"/>
              <a:t>Method 2:</a:t>
            </a:r>
          </a:p>
          <a:p>
            <a:pPr lvl="3"/>
            <a:r>
              <a:rPr lang="en-US" sz="1600" dirty="0"/>
              <a:t>Generate random walks that visit each skill with similar probabilities.</a:t>
            </a:r>
          </a:p>
          <a:p>
            <a:pPr lvl="3"/>
            <a:r>
              <a:rPr lang="en-US" sz="1600" dirty="0"/>
              <a:t>Some connections between the learned skills are neglected to achieve this.</a:t>
            </a:r>
          </a:p>
        </p:txBody>
      </p:sp>
    </p:spTree>
    <p:extLst>
      <p:ext uri="{BB962C8B-B14F-4D97-AF65-F5344CB8AC3E}">
        <p14:creationId xmlns:p14="http://schemas.microsoft.com/office/powerpoint/2010/main" val="390372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21A6F-D550-6948-9480-C2FABED4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23875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pic>
        <p:nvPicPr>
          <p:cNvPr id="7" name="Online Media 6" descr="Guided Learning of Control Graphs for Physics-based Characters (SIGGRAPH 2016)">
            <a:hlinkClick r:id="" action="ppaction://media"/>
            <a:extLst>
              <a:ext uri="{FF2B5EF4-FFF2-40B4-BE49-F238E27FC236}">
                <a16:creationId xmlns:a16="http://schemas.microsoft.com/office/drawing/2014/main" xmlns="" id="{89584CD4-9917-D247-B3C8-71A4C1654B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2779" y="1571625"/>
            <a:ext cx="8208434" cy="46172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4800D8-2223-0142-B0EC-BD93C3033C9F}"/>
              </a:ext>
            </a:extLst>
          </p:cNvPr>
          <p:cNvSpPr/>
          <p:nvPr/>
        </p:nvSpPr>
        <p:spPr>
          <a:xfrm>
            <a:off x="1492779" y="6334125"/>
            <a:ext cx="4338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Liu et al, 2016 (Taken from YouTube)</a:t>
            </a:r>
          </a:p>
        </p:txBody>
      </p:sp>
    </p:spTree>
    <p:extLst>
      <p:ext uri="{BB962C8B-B14F-4D97-AF65-F5344CB8AC3E}">
        <p14:creationId xmlns:p14="http://schemas.microsoft.com/office/powerpoint/2010/main" val="23737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977D6-F97A-3F46-966D-13790F60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err="1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F44AF-A536-7F44-B9DB-402F6520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56470" cy="424240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Each run of learning pipeline can result in different feedback policies. The linear policies can have a low rank that admits multiple solutions. Reduced-order control policies</a:t>
            </a:r>
          </a:p>
          <a:p>
            <a:r>
              <a:rPr lang="en-US" sz="2000" dirty="0"/>
              <a:t>The default length of the control fragment is 0.1s which may lead to overfitting or local-minima. This can be chosen between 0.05 - 0.2s which lead to robust solutions</a:t>
            </a:r>
          </a:p>
          <a:p>
            <a:r>
              <a:rPr lang="en-US" sz="2000" dirty="0"/>
              <a:t>Current state features focus more on leg skills, new states and action features for hands need to be introduced</a:t>
            </a:r>
          </a:p>
          <a:p>
            <a:r>
              <a:rPr lang="en-US" sz="2000" dirty="0"/>
              <a:t>Use multimodal techniques to reduce dependency on time-indexing in the input motion clips and include state-indexed feedback policies</a:t>
            </a:r>
          </a:p>
          <a:p>
            <a:r>
              <a:rPr lang="en-US" sz="2000" dirty="0"/>
              <a:t>Parameterize the controllers to allow interpolation between the controllers, allow for use of more complex models</a:t>
            </a:r>
          </a:p>
          <a:p>
            <a:r>
              <a:rPr lang="en-US" sz="2000" dirty="0"/>
              <a:t>Instead of throwing the tuple samples, reuse them with important weights and propagate to the next iteration.</a:t>
            </a:r>
          </a:p>
          <a:p>
            <a:r>
              <a:rPr lang="en-US" sz="2000" dirty="0"/>
              <a:t>Development of good open-loop controls for difficult skills or noisy reference motions demands manual intervention. This needs to be automated for the learning pipeline to be fully automated.</a:t>
            </a:r>
          </a:p>
          <a:p>
            <a:pPr lvl="1"/>
            <a:r>
              <a:rPr lang="en-US" sz="1800" dirty="0"/>
              <a:t>Also, manual generation of motion graphs can be automated</a:t>
            </a:r>
          </a:p>
        </p:txBody>
      </p:sp>
    </p:spTree>
    <p:extLst>
      <p:ext uri="{BB962C8B-B14F-4D97-AF65-F5344CB8AC3E}">
        <p14:creationId xmlns:p14="http://schemas.microsoft.com/office/powerpoint/2010/main" val="138566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21A6F-D550-6948-9480-C2FABED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5C070-A1C2-0241-A6E5-FFC00291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Unified framework to generate motion for many physics-based characters that helps in wider adoption of physics-based methods in motion synthesis</a:t>
            </a:r>
          </a:p>
          <a:p>
            <a:pPr lvl="1"/>
            <a:r>
              <a:rPr lang="en-US" dirty="0"/>
              <a:t>Does not require the exact dynamics of the models that other physics-based methods need</a:t>
            </a:r>
          </a:p>
          <a:p>
            <a:pPr lvl="1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Not as accurate as specialist models which target one particular motion such as SIMBICON for locomotion</a:t>
            </a:r>
          </a:p>
          <a:p>
            <a:pPr lvl="1"/>
            <a:r>
              <a:rPr lang="en-US" dirty="0"/>
              <a:t>Success depends on open-loop control generated by SAMCON. In environments with complex interactions, this would fail</a:t>
            </a:r>
          </a:p>
        </p:txBody>
      </p:sp>
    </p:spTree>
    <p:extLst>
      <p:ext uri="{BB962C8B-B14F-4D97-AF65-F5344CB8AC3E}">
        <p14:creationId xmlns:p14="http://schemas.microsoft.com/office/powerpoint/2010/main" val="2370960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21A6F-D550-6948-9480-C2FABED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5C070-A1C2-0241-A6E5-FFC00291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novel physics-based controller for motion synthesis has been presented which uses input motion clips to generate a control graph</a:t>
            </a:r>
          </a:p>
          <a:p>
            <a:r>
              <a:rPr lang="en-US" dirty="0"/>
              <a:t>The control graph allows motion synthesis in real-time for 3D avatars in a unified framework</a:t>
            </a:r>
          </a:p>
          <a:p>
            <a:r>
              <a:rPr lang="en-US" dirty="0"/>
              <a:t>The success of the method lies in two factors:</a:t>
            </a:r>
          </a:p>
          <a:p>
            <a:pPr lvl="1"/>
            <a:r>
              <a:rPr lang="en-US" dirty="0"/>
              <a:t>SAMCON to refine open-loop controls</a:t>
            </a:r>
          </a:p>
          <a:p>
            <a:pPr lvl="1"/>
            <a:r>
              <a:rPr lang="en-US" dirty="0"/>
              <a:t>Guided learning that samples from the vicinity of the states and actions from the policy that encourages convergence between the synthesized SAMCON solutions and learned linear policies</a:t>
            </a:r>
          </a:p>
        </p:txBody>
      </p:sp>
    </p:spTree>
    <p:extLst>
      <p:ext uri="{BB962C8B-B14F-4D97-AF65-F5344CB8AC3E}">
        <p14:creationId xmlns:p14="http://schemas.microsoft.com/office/powerpoint/2010/main" val="247201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DE6CF-3D92-E540-A96D-779DBF75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Training Physical model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8111E-39A7-CB4A-B51C-2A692DA5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capture data and given a model of the skeleton, learn controllers that generate these motions and change between these motions.</a:t>
            </a:r>
          </a:p>
          <a:p>
            <a:r>
              <a:rPr lang="en-US" dirty="0"/>
              <a:t>Does not use capture clips to generate output clips</a:t>
            </a:r>
          </a:p>
          <a:p>
            <a:r>
              <a:rPr lang="en-US" dirty="0"/>
              <a:t>Uses the capture data as training samples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151CC-760D-6D48-9B1A-9EE56EF9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B9EE-D873-BE4D-A797-4EA1EA2C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Lucas Kovar, Michael </a:t>
            </a:r>
            <a:r>
              <a:rPr lang="en-IN" dirty="0" err="1"/>
              <a:t>Gleicher</a:t>
            </a:r>
            <a:r>
              <a:rPr lang="en-IN" dirty="0"/>
              <a:t>, and Frédéric </a:t>
            </a:r>
            <a:r>
              <a:rPr lang="en-IN" dirty="0" err="1"/>
              <a:t>Pighin</a:t>
            </a:r>
            <a:r>
              <a:rPr lang="en-IN" dirty="0"/>
              <a:t>. 2008. Motion graphs. In ACM SIGGRAPH 2008 classes (SIGGRAPH '08). ACM, New York, NY, USA, Article 51, 10 pages. DOI: </a:t>
            </a:r>
            <a:r>
              <a:rPr lang="en-IN" dirty="0">
                <a:hlinkClick r:id="rId2"/>
              </a:rPr>
              <a:t>https://doi.org/10.1145/1401132.1401202</a:t>
            </a:r>
            <a:endParaRPr lang="en-IN" dirty="0"/>
          </a:p>
          <a:p>
            <a:r>
              <a:rPr lang="en-IN" dirty="0" err="1"/>
              <a:t>Libin</a:t>
            </a:r>
            <a:r>
              <a:rPr lang="en-IN" dirty="0"/>
              <a:t> Liu, </a:t>
            </a:r>
            <a:r>
              <a:rPr lang="en-IN" dirty="0" err="1"/>
              <a:t>KangKang</a:t>
            </a:r>
            <a:r>
              <a:rPr lang="en-IN" dirty="0"/>
              <a:t> Yin, Bin Wang, and </a:t>
            </a:r>
            <a:r>
              <a:rPr lang="en-IN" dirty="0" err="1"/>
              <a:t>Baining</a:t>
            </a:r>
            <a:r>
              <a:rPr lang="en-IN" dirty="0"/>
              <a:t> Guo. 2013. Simulation and control of skeleton-driven soft body characters. ACM Trans. Graph. 32, 6, Article 215 (November 2013), 8 pages. DOI: </a:t>
            </a:r>
            <a:r>
              <a:rPr lang="en-IN" dirty="0">
                <a:hlinkClick r:id="rId3"/>
              </a:rPr>
              <a:t>https://doi.org/10.1145/2508363.2508427</a:t>
            </a:r>
            <a:endParaRPr lang="en-IN" dirty="0"/>
          </a:p>
          <a:p>
            <a:r>
              <a:rPr lang="en-IN" dirty="0" err="1"/>
              <a:t>Libin</a:t>
            </a:r>
            <a:r>
              <a:rPr lang="en-IN" dirty="0"/>
              <a:t> Liu, </a:t>
            </a:r>
            <a:r>
              <a:rPr lang="en-IN" dirty="0" err="1"/>
              <a:t>Michiel</a:t>
            </a:r>
            <a:r>
              <a:rPr lang="en-IN" dirty="0"/>
              <a:t> Van De </a:t>
            </a:r>
            <a:r>
              <a:rPr lang="en-IN" dirty="0" err="1"/>
              <a:t>Panne</a:t>
            </a:r>
            <a:r>
              <a:rPr lang="en-IN" dirty="0"/>
              <a:t>, and </a:t>
            </a:r>
            <a:r>
              <a:rPr lang="en-IN" dirty="0" err="1"/>
              <a:t>Kangkang</a:t>
            </a:r>
            <a:r>
              <a:rPr lang="en-IN" dirty="0"/>
              <a:t> Yin. 2016. Guided Learning of Control Graphs for Physics-Based Characters. ACM Trans. Graph. 35, 3, Article 29 (May 2016), 14 pages. DOI: </a:t>
            </a:r>
            <a:r>
              <a:rPr lang="en-IN" dirty="0">
                <a:hlinkClick r:id="rId4"/>
              </a:rPr>
              <a:t>https://doi.org/10.1145/2893476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7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xmlns="" id="{3D1E5586-8BB5-40F6-96C3-2E87DD7CE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A02CC-B5F4-E84A-B47F-FF4AC557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Thank you for your attention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A832D40-B9E2-4CE7-9E0A-B35591EA2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0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xmlns="" id="{DF43132E-D4DF-4A83-9344-A782D0F5D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D5DF0-2170-2A4D-87EE-44D1EB65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1212935"/>
            <a:ext cx="6020177" cy="4432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/>
              <a:t>DISCUSSION</a:t>
            </a:r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xmlns="" id="{6AA24BC1-1577-4586-AD7A-417660E37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3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24666-C8A5-D74B-B0C5-86F87FD0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</a:t>
            </a:r>
            <a:r>
              <a:rPr lang="en-IN" dirty="0"/>
              <a:t>Guided Learning of Control Graphs</a:t>
            </a:r>
            <a:br>
              <a:rPr lang="en-IN" dirty="0"/>
            </a:br>
            <a:r>
              <a:rPr lang="en-IN" dirty="0"/>
              <a:t>for Physics-based Characters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4548B3-A3B2-9F4B-85C3-F8FA68A6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03662"/>
          </a:xfrm>
        </p:spPr>
        <p:txBody>
          <a:bodyPr>
            <a:normAutofit/>
          </a:bodyPr>
          <a:lstStyle/>
          <a:p>
            <a:r>
              <a:rPr lang="en-US" dirty="0"/>
              <a:t>Learning:</a:t>
            </a:r>
          </a:p>
          <a:p>
            <a:pPr lvl="1"/>
            <a:r>
              <a:rPr lang="en-US" dirty="0"/>
              <a:t>Input: Capture data during training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Create Motion Graph</a:t>
            </a:r>
          </a:p>
          <a:p>
            <a:pPr lvl="2"/>
            <a:r>
              <a:rPr lang="en-US" dirty="0"/>
              <a:t>Convert the Motion Graph to a Control Graph</a:t>
            </a:r>
          </a:p>
          <a:p>
            <a:pPr lvl="2"/>
            <a:r>
              <a:rPr lang="en-US" dirty="0"/>
              <a:t>Sample random walk on the Control Graph and learn the controllers for characters using this data</a:t>
            </a:r>
          </a:p>
          <a:p>
            <a:pPr lvl="1"/>
            <a:r>
              <a:rPr lang="en-US" dirty="0"/>
              <a:t>Output: Control Graph</a:t>
            </a:r>
          </a:p>
          <a:p>
            <a:r>
              <a:rPr lang="en-US" dirty="0"/>
              <a:t>Real-Time:</a:t>
            </a:r>
          </a:p>
          <a:p>
            <a:pPr lvl="1"/>
            <a:r>
              <a:rPr lang="en-US" dirty="0"/>
              <a:t>Input: Motion control handle</a:t>
            </a:r>
          </a:p>
          <a:p>
            <a:pPr lvl="1"/>
            <a:r>
              <a:rPr lang="en-US" dirty="0"/>
              <a:t>Process:</a:t>
            </a:r>
          </a:p>
          <a:p>
            <a:pPr lvl="2"/>
            <a:r>
              <a:rPr lang="en-US" dirty="0"/>
              <a:t>Transitions in the control graph based on the desired motion</a:t>
            </a:r>
          </a:p>
          <a:p>
            <a:pPr lvl="1"/>
            <a:r>
              <a:rPr lang="en-US" dirty="0"/>
              <a:t>Output: synthesized motion for characters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CB09C-17F5-5448-BCFC-EDA0C8BF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D6537-EA8F-224C-AF3A-2EB49B99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Body Physics Based Simulation</a:t>
            </a:r>
          </a:p>
          <a:p>
            <a:r>
              <a:rPr lang="en-US" dirty="0"/>
              <a:t>Control Fragments</a:t>
            </a:r>
          </a:p>
          <a:p>
            <a:r>
              <a:rPr lang="en-US" dirty="0"/>
              <a:t>Controllers</a:t>
            </a:r>
          </a:p>
          <a:p>
            <a:r>
              <a:rPr lang="en-US" dirty="0"/>
              <a:t>Building Control Graphs from Motion Graphs</a:t>
            </a:r>
          </a:p>
          <a:p>
            <a:r>
              <a:rPr lang="en-US" dirty="0"/>
              <a:t>Guided sampling-based controller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and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E2241-D15B-D342-B87C-AE2E9005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Rigid body physics-based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3471B-C743-E94B-A3E9-A74078E3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body is represented as a state vector containing different parameters such as position, orientation, linear and angular velocity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 physics-based simulator updates the state vector every time step by applying different forces acting on the body such as gravitation and inertia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Mass of the body is also considered for simulating the motion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 physics-based simulator also takes care of collision between bodies by adding addition constraints on position, velocity, center of gravity of the body, and inertia matrix of the body</a:t>
            </a:r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751BDE2E-CB52-9342-BF0F-8DA87D8C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5" r="17623" b="1"/>
          <a:stretch/>
        </p:blipFill>
        <p:spPr>
          <a:xfrm>
            <a:off x="6498375" y="1123590"/>
            <a:ext cx="4783510" cy="46108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714D4-4BDF-F94B-BE0B-65AD9ACCACEF}"/>
              </a:ext>
            </a:extLst>
          </p:cNvPr>
          <p:cNvSpPr/>
          <p:nvPr/>
        </p:nvSpPr>
        <p:spPr>
          <a:xfrm>
            <a:off x="6498375" y="5791200"/>
            <a:ext cx="275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Libin</a:t>
            </a:r>
            <a:r>
              <a:rPr lang="en-US" dirty="0"/>
              <a:t> Liu et al,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D0C5A4-E7A3-874C-814E-D812B24ED0E5}"/>
              </a:ext>
            </a:extLst>
          </p:cNvPr>
          <p:cNvSpPr/>
          <p:nvPr/>
        </p:nvSpPr>
        <p:spPr>
          <a:xfrm>
            <a:off x="1063806" y="6248400"/>
            <a:ext cx="282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Credits: Erik Herrmann</a:t>
            </a:r>
          </a:p>
        </p:txBody>
      </p:sp>
    </p:spTree>
    <p:extLst>
      <p:ext uri="{BB962C8B-B14F-4D97-AF65-F5344CB8AC3E}">
        <p14:creationId xmlns:p14="http://schemas.microsoft.com/office/powerpoint/2010/main" val="30922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E2241-D15B-D342-B87C-AE2E9005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Rigid body physics-based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3471B-C743-E94B-A3E9-A74078E3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body is represented as a state vector containing different parameters such as position, orientation, linear and angular velocity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 physics-based simulator updates the state vector every time step by applying different forces acting on the body such as gravitation and inertia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Mass of the body is also considered for simulating the motion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 physics-based simulator also takes care of collision between bodies by adding addition constraints on position, velocity, center of gravity of the body, and inertia matrix of the body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C714D4-4BDF-F94B-BE0B-65AD9ACCACEF}"/>
              </a:ext>
            </a:extLst>
          </p:cNvPr>
          <p:cNvSpPr/>
          <p:nvPr/>
        </p:nvSpPr>
        <p:spPr>
          <a:xfrm>
            <a:off x="6286502" y="5606534"/>
            <a:ext cx="210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Sclance.com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8EA64-B2C2-3E4C-BF56-9CD8F8D3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606" y="1372686"/>
            <a:ext cx="5471927" cy="410826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B5E6AF-D532-4B40-858D-7696080077B5}"/>
              </a:ext>
            </a:extLst>
          </p:cNvPr>
          <p:cNvSpPr/>
          <p:nvPr/>
        </p:nvSpPr>
        <p:spPr>
          <a:xfrm>
            <a:off x="1063806" y="6248400"/>
            <a:ext cx="282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Credits: Erik Herrmann</a:t>
            </a:r>
          </a:p>
        </p:txBody>
      </p:sp>
    </p:spTree>
    <p:extLst>
      <p:ext uri="{BB962C8B-B14F-4D97-AF65-F5344CB8AC3E}">
        <p14:creationId xmlns:p14="http://schemas.microsoft.com/office/powerpoint/2010/main" val="240891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2DD0F8-D683-9A4D-AD70-0F3AB1CA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control graph consists of controllers which produce the actions of the characters in the motion clips</a:t>
            </a:r>
          </a:p>
          <a:p>
            <a:pPr lvl="1"/>
            <a:r>
              <a:rPr lang="en-US" dirty="0"/>
              <a:t>It is like a motion graph but instead of video clips there are PD controllers learned to create the motion in the clips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indoor, wall, floor&#10;&#10;Description automatically generated">
            <a:extLst>
              <a:ext uri="{FF2B5EF4-FFF2-40B4-BE49-F238E27FC236}">
                <a16:creationId xmlns:a16="http://schemas.microsoft.com/office/drawing/2014/main" xmlns="" id="{87D2FD47-D54B-E841-916E-64904F03E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63" y="3189669"/>
            <a:ext cx="3665538" cy="2749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820500-D094-154B-A678-F44955DB2A91}"/>
              </a:ext>
            </a:extLst>
          </p:cNvPr>
          <p:cNvSpPr txBox="1"/>
          <p:nvPr/>
        </p:nvSpPr>
        <p:spPr>
          <a:xfrm>
            <a:off x="5966351" y="5938823"/>
            <a:ext cx="580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4"/>
              </a:rPr>
              <a:t>Human Pose Detection on Medium by Sameem</a:t>
            </a:r>
            <a:endParaRPr lang="en-US" sz="1600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EC3F4273-82B5-7A4A-BE61-797C7C1FB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3" y="3199779"/>
            <a:ext cx="3383494" cy="2869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537AFD-648D-2E4B-AC8C-35BB8DC198A8}"/>
              </a:ext>
            </a:extLst>
          </p:cNvPr>
          <p:cNvSpPr txBox="1"/>
          <p:nvPr/>
        </p:nvSpPr>
        <p:spPr>
          <a:xfrm>
            <a:off x="1933573" y="6123489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399469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7C35-37D5-3C41-BD96-6CBAB14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Fragment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82DD0F8-D683-9A4D-AD70-0F3AB1CAA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Control fragment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:{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 is a tuple {sequence of target poses, time from start to end state, feedback}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provides the feedback to match the target poses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DD0F8-D683-9A4D-AD70-0F3AB1CAA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651E7E-D0D8-BA4B-BBEB-F5C813028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31" y="3652514"/>
            <a:ext cx="5087937" cy="259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05CBD8-1122-1841-ABBF-BFBF16B80A4A}"/>
              </a:ext>
            </a:extLst>
          </p:cNvPr>
          <p:cNvSpPr txBox="1"/>
          <p:nvPr/>
        </p:nvSpPr>
        <p:spPr>
          <a:xfrm>
            <a:off x="3552031" y="6248400"/>
            <a:ext cx="3383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Liu et al, 2016</a:t>
            </a:r>
          </a:p>
        </p:txBody>
      </p:sp>
    </p:spTree>
    <p:extLst>
      <p:ext uri="{BB962C8B-B14F-4D97-AF65-F5344CB8AC3E}">
        <p14:creationId xmlns:p14="http://schemas.microsoft.com/office/powerpoint/2010/main" val="2482437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1539</Words>
  <Application>Microsoft Office PowerPoint</Application>
  <PresentationFormat>Widescreen</PresentationFormat>
  <Paragraphs>251</Paragraphs>
  <Slides>32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Celestial</vt:lpstr>
      <vt:lpstr>Training physical model controllers using sampling-based optimization</vt:lpstr>
      <vt:lpstr>So Far..</vt:lpstr>
      <vt:lpstr>Today: Training Physical model controllers</vt:lpstr>
      <vt:lpstr>Introduction: Guided Learning of Control Graphs for Physics-based Characters</vt:lpstr>
      <vt:lpstr>Organization</vt:lpstr>
      <vt:lpstr>Rigid body physics-based simulation</vt:lpstr>
      <vt:lpstr>Rigid body physics-based simulation</vt:lpstr>
      <vt:lpstr>Control Graphs</vt:lpstr>
      <vt:lpstr>Control Fragment</vt:lpstr>
      <vt:lpstr>Control fragments - Why is feedback needed?</vt:lpstr>
      <vt:lpstr>Control fragments - WHAT is THE feedback?</vt:lpstr>
      <vt:lpstr>CONTROLLER</vt:lpstr>
      <vt:lpstr>Recall motion Graphs</vt:lpstr>
      <vt:lpstr>CONTROL GRAPH</vt:lpstr>
      <vt:lpstr>Learning the Feedback policies</vt:lpstr>
      <vt:lpstr>Guided learning as em-based policy search</vt:lpstr>
      <vt:lpstr>Guided learning as em-based policy search -2</vt:lpstr>
      <vt:lpstr>Guided learning as em-based policy search - 3</vt:lpstr>
      <vt:lpstr>Learning the Feedback policies</vt:lpstr>
      <vt:lpstr>Guided sampling-based controller (SAMCON)</vt:lpstr>
      <vt:lpstr>Guided sampling-based controller (SAMCON) 2</vt:lpstr>
      <vt:lpstr>Guided sampling-based controller (SAMCON) 3</vt:lpstr>
      <vt:lpstr>Guided samcon &amp; Reinforcement learning</vt:lpstr>
      <vt:lpstr>Nuances in Guided Learning Pipeline 1</vt:lpstr>
      <vt:lpstr>Nuances in Guided Learning Pipeline 2</vt:lpstr>
      <vt:lpstr>Results</vt:lpstr>
      <vt:lpstr>Future WOrk</vt:lpstr>
      <vt:lpstr>AnalysiS</vt:lpstr>
      <vt:lpstr>Conclusion</vt:lpstr>
      <vt:lpstr>REFERENCES</vt:lpstr>
      <vt:lpstr>Thank you for your attention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physical model controllers using sampling-based optimization</dc:title>
  <dc:creator>Tarun Abhishek Vishwanath Yenamandra</dc:creator>
  <cp:lastModifiedBy>Seyedeh Somayeh Hosseini</cp:lastModifiedBy>
  <cp:revision>3</cp:revision>
  <dcterms:created xsi:type="dcterms:W3CDTF">2019-05-16T05:31:48Z</dcterms:created>
  <dcterms:modified xsi:type="dcterms:W3CDTF">2019-06-25T13:22:26Z</dcterms:modified>
</cp:coreProperties>
</file>