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7" r:id="rId2"/>
    <p:sldId id="298" r:id="rId3"/>
    <p:sldId id="258" r:id="rId4"/>
    <p:sldId id="259" r:id="rId5"/>
    <p:sldId id="260" r:id="rId6"/>
    <p:sldId id="261" r:id="rId7"/>
    <p:sldId id="262" r:id="rId8"/>
    <p:sldId id="263" r:id="rId9"/>
    <p:sldId id="291" r:id="rId10"/>
    <p:sldId id="265" r:id="rId11"/>
    <p:sldId id="264" r:id="rId12"/>
    <p:sldId id="266" r:id="rId13"/>
    <p:sldId id="267" r:id="rId14"/>
    <p:sldId id="268" r:id="rId15"/>
    <p:sldId id="269" r:id="rId16"/>
    <p:sldId id="270" r:id="rId17"/>
    <p:sldId id="292" r:id="rId18"/>
    <p:sldId id="276" r:id="rId19"/>
    <p:sldId id="273" r:id="rId20"/>
    <p:sldId id="274" r:id="rId21"/>
    <p:sldId id="275" r:id="rId22"/>
    <p:sldId id="290" r:id="rId23"/>
    <p:sldId id="287" r:id="rId24"/>
    <p:sldId id="288" r:id="rId25"/>
    <p:sldId id="289" r:id="rId26"/>
    <p:sldId id="299" r:id="rId27"/>
    <p:sldId id="277" r:id="rId28"/>
    <p:sldId id="293" r:id="rId29"/>
    <p:sldId id="286" r:id="rId30"/>
    <p:sldId id="294" r:id="rId31"/>
    <p:sldId id="295" r:id="rId32"/>
    <p:sldId id="300" r:id="rId33"/>
    <p:sldId id="278" r:id="rId34"/>
    <p:sldId id="279" r:id="rId35"/>
    <p:sldId id="282" r:id="rId36"/>
    <p:sldId id="283" r:id="rId37"/>
    <p:sldId id="280" r:id="rId38"/>
    <p:sldId id="281" r:id="rId39"/>
    <p:sldId id="296" r:id="rId40"/>
    <p:sldId id="297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610T1dji1uL5zry7l8waEg==" hashData="/VT+lYM1w22IL6yB19RlqpplTkyyjCAFPKc4+Bq9udwZh+vsZxwdB3rO+LVKcy2uu4K77sm+s5aE9OJb6KmF3A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66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6843" y="3887812"/>
            <a:ext cx="12195668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488" y="2166364"/>
            <a:ext cx="11247120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472" y="3913632"/>
            <a:ext cx="11506200" cy="4572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4303-2AB7-4C61-8D2C-F490BBE6D096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6608-5F6C-40CE-9359-3E0713A35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02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4303-2AB7-4C61-8D2C-F490BBE6D096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6608-5F6C-40CE-9359-3E0713A35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477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3C2C4303-2AB7-4C61-8D2C-F490BBE6D096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F1C26608-5F6C-40CE-9359-3E0713A35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627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4303-2AB7-4C61-8D2C-F490BBE6D096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6608-5F6C-40CE-9359-3E0713A35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83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6843" y="3887812"/>
            <a:ext cx="12195668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167128"/>
            <a:ext cx="11247120" cy="173736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72" y="3913212"/>
            <a:ext cx="11503152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C2C4303-2AB7-4C61-8D2C-F490BBE6D096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1C26608-5F6C-40CE-9359-3E0713A35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31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4303-2AB7-4C61-8D2C-F490BBE6D096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6608-5F6C-40CE-9359-3E0713A35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376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4303-2AB7-4C61-8D2C-F490BBE6D096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6608-5F6C-40CE-9359-3E0713A35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751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4303-2AB7-4C61-8D2C-F490BBE6D096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6608-5F6C-40CE-9359-3E0713A35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150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4303-2AB7-4C61-8D2C-F490BBE6D096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6608-5F6C-40CE-9359-3E0713A35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73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4303-2AB7-4C61-8D2C-F490BBE6D096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6608-5F6C-40CE-9359-3E0713A35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894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4303-2AB7-4C61-8D2C-F490BBE6D096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6608-5F6C-40CE-9359-3E0713A35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180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3C2C4303-2AB7-4C61-8D2C-F490BBE6D096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F1C26608-5F6C-40CE-9359-3E0713A35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160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2.xml"/><Relationship Id="rId4" Type="http://schemas.microsoft.com/office/2007/relationships/media" Target="../media/media2.mp4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377" y="2083236"/>
            <a:ext cx="12075623" cy="1739347"/>
          </a:xfrm>
        </p:spPr>
        <p:txBody>
          <a:bodyPr>
            <a:noAutofit/>
          </a:bodyPr>
          <a:lstStyle/>
          <a:p>
            <a:r>
              <a:rPr lang="en-US" sz="4800" dirty="0" smtClean="0"/>
              <a:t>Interactive character animation by learning multi-objective control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9141787" y="5872163"/>
            <a:ext cx="2765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Mirza Misbah Mubeen Baig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May’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49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works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>
                <a:solidFill>
                  <a:schemeClr val="bg1"/>
                </a:solidFill>
              </a:rPr>
              <a:t>State Space Search</a:t>
            </a:r>
          </a:p>
          <a:p>
            <a:r>
              <a:rPr lang="en-US" dirty="0" smtClean="0"/>
              <a:t>Mixed Discreet Continuous Optimization </a:t>
            </a:r>
            <a:endParaRPr lang="en-US" dirty="0"/>
          </a:p>
        </p:txBody>
      </p:sp>
      <p:pic>
        <p:nvPicPr>
          <p:cNvPr id="4" name="그림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631" y="5046560"/>
            <a:ext cx="1389698" cy="1311875"/>
          </a:xfrm>
          <a:prstGeom prst="rect">
            <a:avLst/>
          </a:prstGeom>
        </p:spPr>
      </p:pic>
      <p:pic>
        <p:nvPicPr>
          <p:cNvPr id="5" name="그림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754" y="5098207"/>
            <a:ext cx="1512274" cy="1260228"/>
          </a:xfrm>
          <a:prstGeom prst="rect">
            <a:avLst/>
          </a:prstGeom>
        </p:spPr>
      </p:pic>
      <p:pic>
        <p:nvPicPr>
          <p:cNvPr id="6" name="그림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1854" y="5098206"/>
            <a:ext cx="1515275" cy="12602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69720" y="6375850"/>
            <a:ext cx="15030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solidFill>
                  <a:schemeClr val="bg1"/>
                </a:solidFill>
              </a:rPr>
              <a:t>Lee </a:t>
            </a:r>
            <a:r>
              <a:rPr lang="en-US" altLang="ko-KR" sz="1200" dirty="0">
                <a:solidFill>
                  <a:schemeClr val="bg1"/>
                </a:solidFill>
              </a:rPr>
              <a:t>et al. [</a:t>
            </a:r>
            <a:r>
              <a:rPr lang="en-US" altLang="ko-KR" sz="1200" dirty="0" smtClean="0">
                <a:solidFill>
                  <a:schemeClr val="bg1"/>
                </a:solidFill>
              </a:rPr>
              <a:t>2002]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13383" y="6361995"/>
            <a:ext cx="15030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err="1">
                <a:solidFill>
                  <a:schemeClr val="bg1"/>
                </a:solidFill>
              </a:rPr>
              <a:t>Kovar</a:t>
            </a:r>
            <a:r>
              <a:rPr lang="en-US" altLang="ko-KR" sz="1200" dirty="0">
                <a:solidFill>
                  <a:schemeClr val="bg1"/>
                </a:solidFill>
              </a:rPr>
              <a:t> et al</a:t>
            </a:r>
            <a:r>
              <a:rPr lang="en-US" altLang="ko-KR" sz="1200" dirty="0" smtClean="0">
                <a:solidFill>
                  <a:schemeClr val="bg1"/>
                </a:solidFill>
              </a:rPr>
              <a:t>. </a:t>
            </a:r>
            <a:r>
              <a:rPr lang="en-US" altLang="ko-KR" sz="1200" dirty="0">
                <a:solidFill>
                  <a:schemeClr val="bg1"/>
                </a:solidFill>
              </a:rPr>
              <a:t>[</a:t>
            </a:r>
            <a:r>
              <a:rPr lang="en-US" altLang="ko-KR" sz="1200" dirty="0" smtClean="0">
                <a:solidFill>
                  <a:schemeClr val="bg1"/>
                </a:solidFill>
              </a:rPr>
              <a:t>2002]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18496" y="6358435"/>
            <a:ext cx="1784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err="1">
                <a:solidFill>
                  <a:schemeClr val="bg1"/>
                </a:solidFill>
              </a:rPr>
              <a:t>Safonova</a:t>
            </a:r>
            <a:r>
              <a:rPr lang="en-US" altLang="ko-KR" sz="1200" dirty="0">
                <a:solidFill>
                  <a:schemeClr val="bg1"/>
                </a:solidFill>
              </a:rPr>
              <a:t> and Hodgins. [2007]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04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works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State Space Search</a:t>
            </a:r>
          </a:p>
          <a:p>
            <a:r>
              <a:rPr lang="en-US" i="1" dirty="0" smtClean="0">
                <a:solidFill>
                  <a:schemeClr val="bg1"/>
                </a:solidFill>
              </a:rPr>
              <a:t>Mixed Discreet Continuous Optimization 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10" name="그림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1300" y="5124169"/>
            <a:ext cx="1497173" cy="1271792"/>
          </a:xfrm>
          <a:prstGeom prst="rect">
            <a:avLst/>
          </a:prstGeom>
        </p:spPr>
      </p:pic>
      <p:pic>
        <p:nvPicPr>
          <p:cNvPr id="11" name="그림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666" y="5124169"/>
            <a:ext cx="1667079" cy="12717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63698" y="6436654"/>
            <a:ext cx="15030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</a:rPr>
              <a:t>Kim et al. [2012</a:t>
            </a:r>
            <a:r>
              <a:rPr lang="en-US" altLang="ko-KR" sz="1200" dirty="0" smtClean="0">
                <a:solidFill>
                  <a:schemeClr val="bg1"/>
                </a:solidFill>
              </a:rPr>
              <a:t>]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70312" y="6436654"/>
            <a:ext cx="15030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>
                <a:solidFill>
                  <a:schemeClr val="bg1"/>
                </a:solidFill>
              </a:rPr>
              <a:t>Won et al. [2014]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pic>
        <p:nvPicPr>
          <p:cNvPr id="14" name="Picture 2" descr="https://grail.cs.washington.edu/projects/motion-fields/imgs/frame0064-black-bord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029" y="5113649"/>
            <a:ext cx="1890716" cy="12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330394" y="6436654"/>
            <a:ext cx="15030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</a:rPr>
              <a:t>Hyun et al. [2016</a:t>
            </a:r>
            <a:r>
              <a:rPr lang="en-US" altLang="ko-KR" sz="1200" dirty="0" smtClean="0">
                <a:solidFill>
                  <a:schemeClr val="bg1"/>
                </a:solidFill>
              </a:rPr>
              <a:t>]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18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works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State Space Search</a:t>
            </a:r>
          </a:p>
          <a:p>
            <a:r>
              <a:rPr lang="en-US" dirty="0" smtClean="0"/>
              <a:t>Mixed Discreet Continuous Optimization </a:t>
            </a:r>
          </a:p>
          <a:p>
            <a:endParaRPr lang="en-US" dirty="0"/>
          </a:p>
          <a:p>
            <a:pPr marL="0" indent="0" algn="ctr">
              <a:buNone/>
            </a:pPr>
            <a:endParaRPr lang="en-US" i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i="1" dirty="0" smtClean="0">
                <a:solidFill>
                  <a:schemeClr val="bg1"/>
                </a:solidFill>
              </a:rPr>
              <a:t>“Both the approaches are computationally demanding and cannot achieve interactive performance”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97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19" y="3466407"/>
            <a:ext cx="9784080" cy="1465811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smtClean="0">
                <a:solidFill>
                  <a:schemeClr val="bg1"/>
                </a:solidFill>
              </a:rPr>
              <a:t>“How one controller helps in learning multiple actions”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22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Neural Networks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4309" y="2928937"/>
            <a:ext cx="2781300" cy="237172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672395" y="2999508"/>
            <a:ext cx="845127" cy="223058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95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Neural Networks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4309" y="2928937"/>
            <a:ext cx="2781300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8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Recurrent Neural Networks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975" y="2771336"/>
            <a:ext cx="2686050" cy="264969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838649" y="2877856"/>
            <a:ext cx="936223" cy="244228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47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Recurrent Neural Networks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975" y="2771336"/>
            <a:ext cx="2686050" cy="264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1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Long Short-Term Memory (LSTM)</a:t>
            </a:r>
            <a:endParaRPr lang="en-US" dirty="0"/>
          </a:p>
        </p:txBody>
      </p:sp>
      <p:sp>
        <p:nvSpPr>
          <p:cNvPr id="4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771" y="2912414"/>
            <a:ext cx="11096625" cy="35242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25132" y="6436664"/>
            <a:ext cx="17919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Image source</a:t>
            </a:r>
            <a:r>
              <a:rPr lang="en-US" sz="1400" dirty="0"/>
              <a:t>: Google</a:t>
            </a:r>
          </a:p>
        </p:txBody>
      </p:sp>
    </p:spTree>
    <p:extLst>
      <p:ext uri="{BB962C8B-B14F-4D97-AF65-F5344CB8AC3E}">
        <p14:creationId xmlns:p14="http://schemas.microsoft.com/office/powerpoint/2010/main" val="207976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</a:t>
            </a:r>
            <a:endParaRPr lang="en-US" dirty="0"/>
          </a:p>
        </p:txBody>
      </p:sp>
      <p:sp>
        <p:nvSpPr>
          <p:cNvPr id="5" name="모서리가 둥근 직사각형 11"/>
          <p:cNvSpPr/>
          <p:nvPr/>
        </p:nvSpPr>
        <p:spPr>
          <a:xfrm>
            <a:off x="3352009" y="3441939"/>
            <a:ext cx="2639683" cy="1966822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solidFill>
                  <a:schemeClr val="bg1"/>
                </a:solidFill>
              </a:rPr>
              <a:t>Network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9798" y="3761115"/>
            <a:ext cx="1828797" cy="666977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</a:rPr>
              <a:t>Control Parameter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798" y="4684142"/>
            <a:ext cx="1828797" cy="379656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</a:rPr>
              <a:t>Current Motion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15466" y="4684142"/>
            <a:ext cx="1587260" cy="379656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</a:rPr>
              <a:t>Next Motion</a:t>
            </a:r>
            <a:endParaRPr lang="ko-KR" altLang="en-US" dirty="0">
              <a:solidFill>
                <a:schemeClr val="bg1"/>
              </a:solidFill>
            </a:endParaRPr>
          </a:p>
        </p:txBody>
      </p:sp>
      <p:cxnSp>
        <p:nvCxnSpPr>
          <p:cNvPr id="9" name="직선 화살표 연결선 15"/>
          <p:cNvCxnSpPr/>
          <p:nvPr/>
        </p:nvCxnSpPr>
        <p:spPr>
          <a:xfrm>
            <a:off x="2497992" y="4042766"/>
            <a:ext cx="741872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16"/>
          <p:cNvCxnSpPr/>
          <p:nvPr/>
        </p:nvCxnSpPr>
        <p:spPr>
          <a:xfrm>
            <a:off x="2489366" y="4868808"/>
            <a:ext cx="741872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7"/>
          <p:cNvCxnSpPr/>
          <p:nvPr/>
        </p:nvCxnSpPr>
        <p:spPr>
          <a:xfrm>
            <a:off x="6230620" y="4868808"/>
            <a:ext cx="741872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꺾인 연결선 18"/>
          <p:cNvCxnSpPr>
            <a:stCxn id="8" idx="2"/>
            <a:endCxn id="7" idx="2"/>
          </p:cNvCxnSpPr>
          <p:nvPr/>
        </p:nvCxnSpPr>
        <p:spPr>
          <a:xfrm rot="5400000">
            <a:off x="4681647" y="1836349"/>
            <a:ext cx="12700" cy="6454899"/>
          </a:xfrm>
          <a:prstGeom prst="bentConnector3">
            <a:avLst>
              <a:gd name="adj1" fmla="val 8672748"/>
            </a:avLst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24491" y="3771437"/>
            <a:ext cx="1587260" cy="646331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</a:rPr>
              <a:t>Predicted Parameter</a:t>
            </a:r>
            <a:endParaRPr lang="ko-KR" altLang="en-US" dirty="0">
              <a:solidFill>
                <a:schemeClr val="bg1"/>
              </a:solidFill>
            </a:endParaRPr>
          </a:p>
        </p:txBody>
      </p:sp>
      <p:cxnSp>
        <p:nvCxnSpPr>
          <p:cNvPr id="14" name="직선 화살표 연결선 15"/>
          <p:cNvCxnSpPr/>
          <p:nvPr/>
        </p:nvCxnSpPr>
        <p:spPr>
          <a:xfrm>
            <a:off x="6211012" y="4056616"/>
            <a:ext cx="741872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꺾인 연결선 18"/>
          <p:cNvCxnSpPr>
            <a:stCxn id="13" idx="0"/>
            <a:endCxn id="6" idx="0"/>
          </p:cNvCxnSpPr>
          <p:nvPr/>
        </p:nvCxnSpPr>
        <p:spPr>
          <a:xfrm rot="16200000" flipV="1">
            <a:off x="4680998" y="534314"/>
            <a:ext cx="10322" cy="6463924"/>
          </a:xfrm>
          <a:prstGeom prst="bentConnector3">
            <a:avLst>
              <a:gd name="adj1" fmla="val 8086291"/>
            </a:avLst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97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377" y="2083236"/>
            <a:ext cx="12075623" cy="1739347"/>
          </a:xfrm>
        </p:spPr>
        <p:txBody>
          <a:bodyPr>
            <a:noAutofit/>
          </a:bodyPr>
          <a:lstStyle/>
          <a:p>
            <a:r>
              <a:rPr lang="en-US" sz="4800" dirty="0" smtClean="0"/>
              <a:t>Interactive character animation by learning multi-objective control</a:t>
            </a:r>
            <a:endParaRPr lang="en-US" sz="48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01088" y="3890584"/>
            <a:ext cx="11506200" cy="5355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ko-KR" sz="1600" dirty="0" smtClean="0">
                <a:solidFill>
                  <a:schemeClr val="tx1"/>
                </a:solidFill>
              </a:rPr>
              <a:t>Kyungho </a:t>
            </a:r>
            <a:r>
              <a:rPr lang="en-US" altLang="ko-KR" sz="1600" dirty="0">
                <a:solidFill>
                  <a:schemeClr val="tx1"/>
                </a:solidFill>
              </a:rPr>
              <a:t>Lee     Seyoung Lee     Jehee Lee</a:t>
            </a:r>
          </a:p>
          <a:p>
            <a:pPr algn="ctr"/>
            <a:r>
              <a:rPr lang="en-US" altLang="ko-KR" sz="1600" dirty="0">
                <a:solidFill>
                  <a:schemeClr val="tx1"/>
                </a:solidFill>
              </a:rPr>
              <a:t>Seoul National University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1787" y="5872163"/>
            <a:ext cx="2765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Mirza Misbah Mubeen Baig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May’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52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2993360" y="3117270"/>
            <a:ext cx="3836808" cy="290945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4374" y="3761115"/>
            <a:ext cx="1828797" cy="666977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</a:rPr>
              <a:t>Control Parameter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4374" y="4684142"/>
            <a:ext cx="1828797" cy="379656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</a:rPr>
              <a:t>Current Motion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27422" y="4684142"/>
            <a:ext cx="1587260" cy="379656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</a:rPr>
              <a:t>Next Motion</a:t>
            </a:r>
            <a:endParaRPr lang="ko-KR" altLang="en-US" dirty="0">
              <a:solidFill>
                <a:schemeClr val="bg1"/>
              </a:solidFill>
            </a:endParaRPr>
          </a:p>
        </p:txBody>
      </p:sp>
      <p:cxnSp>
        <p:nvCxnSpPr>
          <p:cNvPr id="9" name="직선 화살표 연결선 15"/>
          <p:cNvCxnSpPr/>
          <p:nvPr/>
        </p:nvCxnSpPr>
        <p:spPr>
          <a:xfrm>
            <a:off x="2133293" y="4042766"/>
            <a:ext cx="741872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16"/>
          <p:cNvCxnSpPr/>
          <p:nvPr/>
        </p:nvCxnSpPr>
        <p:spPr>
          <a:xfrm>
            <a:off x="2110812" y="4868808"/>
            <a:ext cx="741872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7"/>
          <p:cNvCxnSpPr/>
          <p:nvPr/>
        </p:nvCxnSpPr>
        <p:spPr>
          <a:xfrm>
            <a:off x="6953408" y="4868808"/>
            <a:ext cx="741872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꺾인 연결선 18"/>
          <p:cNvCxnSpPr>
            <a:stCxn id="8" idx="2"/>
            <a:endCxn id="7" idx="2"/>
          </p:cNvCxnSpPr>
          <p:nvPr/>
        </p:nvCxnSpPr>
        <p:spPr>
          <a:xfrm rot="5400000">
            <a:off x="4839913" y="1382659"/>
            <a:ext cx="12700" cy="7362279"/>
          </a:xfrm>
          <a:prstGeom prst="bentConnector3">
            <a:avLst>
              <a:gd name="adj1" fmla="val 10218472"/>
            </a:avLst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764155" y="3771437"/>
            <a:ext cx="1587260" cy="646331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</a:rPr>
              <a:t>Predicted Parameter</a:t>
            </a:r>
            <a:endParaRPr lang="ko-KR" altLang="en-US" dirty="0">
              <a:solidFill>
                <a:schemeClr val="bg1"/>
              </a:solidFill>
            </a:endParaRPr>
          </a:p>
        </p:txBody>
      </p:sp>
      <p:cxnSp>
        <p:nvCxnSpPr>
          <p:cNvPr id="14" name="직선 화살표 연결선 15"/>
          <p:cNvCxnSpPr/>
          <p:nvPr/>
        </p:nvCxnSpPr>
        <p:spPr>
          <a:xfrm>
            <a:off x="6989221" y="4056616"/>
            <a:ext cx="741872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꺾인 연결선 18"/>
          <p:cNvCxnSpPr>
            <a:stCxn id="13" idx="0"/>
            <a:endCxn id="6" idx="0"/>
          </p:cNvCxnSpPr>
          <p:nvPr/>
        </p:nvCxnSpPr>
        <p:spPr>
          <a:xfrm rot="16200000" flipV="1">
            <a:off x="4853118" y="66770"/>
            <a:ext cx="10322" cy="7399012"/>
          </a:xfrm>
          <a:prstGeom prst="bentConnector3">
            <a:avLst>
              <a:gd name="adj1" fmla="val 8720238"/>
            </a:avLst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198553" y="3442582"/>
            <a:ext cx="367716" cy="2223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Encoder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357398" y="3442582"/>
            <a:ext cx="338863" cy="2223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Decoder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752740" y="3622705"/>
            <a:ext cx="332509" cy="18638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LSTM 1</a:t>
            </a:r>
            <a:endParaRPr lang="en-US" dirty="0"/>
          </a:p>
        </p:txBody>
      </p:sp>
      <p:cxnSp>
        <p:nvCxnSpPr>
          <p:cNvPr id="15" name="Elbow Connector 14"/>
          <p:cNvCxnSpPr>
            <a:stCxn id="18" idx="0"/>
            <a:endCxn id="18" idx="2"/>
          </p:cNvCxnSpPr>
          <p:nvPr/>
        </p:nvCxnSpPr>
        <p:spPr>
          <a:xfrm rot="16200000" flipH="1">
            <a:off x="2987079" y="4554620"/>
            <a:ext cx="1863831" cy="12700"/>
          </a:xfrm>
          <a:prstGeom prst="bentConnector5">
            <a:avLst>
              <a:gd name="adj1" fmla="val -12265"/>
              <a:gd name="adj2" fmla="val 2345441"/>
              <a:gd name="adj3" fmla="val 112265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390059" y="3622702"/>
            <a:ext cx="332509" cy="18638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LSTM 2</a:t>
            </a:r>
            <a:endParaRPr lang="en-US" dirty="0"/>
          </a:p>
        </p:txBody>
      </p:sp>
      <p:cxnSp>
        <p:nvCxnSpPr>
          <p:cNvPr id="24" name="Elbow Connector 23"/>
          <p:cNvCxnSpPr>
            <a:stCxn id="22" idx="0"/>
            <a:endCxn id="22" idx="2"/>
          </p:cNvCxnSpPr>
          <p:nvPr/>
        </p:nvCxnSpPr>
        <p:spPr>
          <a:xfrm rot="16200000" flipH="1">
            <a:off x="3624398" y="4554617"/>
            <a:ext cx="1863831" cy="12700"/>
          </a:xfrm>
          <a:prstGeom prst="bentConnector5">
            <a:avLst>
              <a:gd name="adj1" fmla="val -12265"/>
              <a:gd name="adj2" fmla="val 2345441"/>
              <a:gd name="adj3" fmla="val 112265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041230" y="3622697"/>
            <a:ext cx="332509" cy="18638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LSTM 3</a:t>
            </a:r>
            <a:endParaRPr lang="en-US" dirty="0"/>
          </a:p>
        </p:txBody>
      </p:sp>
      <p:cxnSp>
        <p:nvCxnSpPr>
          <p:cNvPr id="26" name="Elbow Connector 25"/>
          <p:cNvCxnSpPr>
            <a:stCxn id="25" idx="0"/>
            <a:endCxn id="25" idx="2"/>
          </p:cNvCxnSpPr>
          <p:nvPr/>
        </p:nvCxnSpPr>
        <p:spPr>
          <a:xfrm rot="16200000" flipH="1">
            <a:off x="4275569" y="4554612"/>
            <a:ext cx="1863831" cy="12700"/>
          </a:xfrm>
          <a:prstGeom prst="bentConnector5">
            <a:avLst>
              <a:gd name="adj1" fmla="val -12265"/>
              <a:gd name="adj2" fmla="val 2345441"/>
              <a:gd name="adj3" fmla="val 112265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692402" y="3622692"/>
            <a:ext cx="332509" cy="18638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LSTM 4</a:t>
            </a:r>
            <a:endParaRPr lang="en-US" dirty="0"/>
          </a:p>
        </p:txBody>
      </p:sp>
      <p:cxnSp>
        <p:nvCxnSpPr>
          <p:cNvPr id="28" name="Elbow Connector 27"/>
          <p:cNvCxnSpPr>
            <a:stCxn id="27" idx="0"/>
            <a:endCxn id="27" idx="2"/>
          </p:cNvCxnSpPr>
          <p:nvPr/>
        </p:nvCxnSpPr>
        <p:spPr>
          <a:xfrm rot="16200000" flipH="1">
            <a:off x="4926741" y="4554607"/>
            <a:ext cx="1863831" cy="12700"/>
          </a:xfrm>
          <a:prstGeom prst="bentConnector5">
            <a:avLst>
              <a:gd name="adj1" fmla="val -12265"/>
              <a:gd name="adj2" fmla="val 2345441"/>
              <a:gd name="adj3" fmla="val 112265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3" idx="3"/>
            <a:endCxn id="18" idx="1"/>
          </p:cNvCxnSpPr>
          <p:nvPr/>
        </p:nvCxnSpPr>
        <p:spPr>
          <a:xfrm>
            <a:off x="3566269" y="4554545"/>
            <a:ext cx="186471" cy="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4813186" y="4540687"/>
            <a:ext cx="186471" cy="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5464352" y="4540682"/>
            <a:ext cx="186471" cy="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6115527" y="4540677"/>
            <a:ext cx="186471" cy="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4134332" y="4540672"/>
            <a:ext cx="186471" cy="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612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2993360" y="3117270"/>
            <a:ext cx="3836808" cy="290945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4374" y="3761115"/>
            <a:ext cx="1828797" cy="666977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</a:rPr>
              <a:t>Control Parameter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4374" y="4684142"/>
            <a:ext cx="1828797" cy="379656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</a:rPr>
              <a:t>Current Motion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27422" y="4684142"/>
            <a:ext cx="1587260" cy="379656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</a:rPr>
              <a:t>Next Motion</a:t>
            </a:r>
            <a:endParaRPr lang="ko-KR" altLang="en-US" dirty="0">
              <a:solidFill>
                <a:schemeClr val="bg1"/>
              </a:solidFill>
            </a:endParaRPr>
          </a:p>
        </p:txBody>
      </p:sp>
      <p:cxnSp>
        <p:nvCxnSpPr>
          <p:cNvPr id="9" name="직선 화살표 연결선 15"/>
          <p:cNvCxnSpPr/>
          <p:nvPr/>
        </p:nvCxnSpPr>
        <p:spPr>
          <a:xfrm>
            <a:off x="2133293" y="4042766"/>
            <a:ext cx="741872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16"/>
          <p:cNvCxnSpPr/>
          <p:nvPr/>
        </p:nvCxnSpPr>
        <p:spPr>
          <a:xfrm>
            <a:off x="2110812" y="4868808"/>
            <a:ext cx="741872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7"/>
          <p:cNvCxnSpPr/>
          <p:nvPr/>
        </p:nvCxnSpPr>
        <p:spPr>
          <a:xfrm>
            <a:off x="6953408" y="4868808"/>
            <a:ext cx="741872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꺾인 연결선 18"/>
          <p:cNvCxnSpPr>
            <a:stCxn id="8" idx="2"/>
            <a:endCxn id="7" idx="2"/>
          </p:cNvCxnSpPr>
          <p:nvPr/>
        </p:nvCxnSpPr>
        <p:spPr>
          <a:xfrm rot="5400000">
            <a:off x="4839913" y="1382659"/>
            <a:ext cx="12700" cy="7362279"/>
          </a:xfrm>
          <a:prstGeom prst="bentConnector3">
            <a:avLst>
              <a:gd name="adj1" fmla="val 10218472"/>
            </a:avLst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764155" y="3771437"/>
            <a:ext cx="1587260" cy="646331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</a:rPr>
              <a:t>Predicted Parameter</a:t>
            </a:r>
            <a:endParaRPr lang="ko-KR" altLang="en-US" dirty="0">
              <a:solidFill>
                <a:schemeClr val="bg1"/>
              </a:solidFill>
            </a:endParaRPr>
          </a:p>
        </p:txBody>
      </p:sp>
      <p:cxnSp>
        <p:nvCxnSpPr>
          <p:cNvPr id="14" name="직선 화살표 연결선 15"/>
          <p:cNvCxnSpPr/>
          <p:nvPr/>
        </p:nvCxnSpPr>
        <p:spPr>
          <a:xfrm>
            <a:off x="6989221" y="4056616"/>
            <a:ext cx="741872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꺾인 연결선 18"/>
          <p:cNvCxnSpPr>
            <a:stCxn id="13" idx="0"/>
            <a:endCxn id="6" idx="0"/>
          </p:cNvCxnSpPr>
          <p:nvPr/>
        </p:nvCxnSpPr>
        <p:spPr>
          <a:xfrm rot="16200000" flipV="1">
            <a:off x="4853118" y="66770"/>
            <a:ext cx="10322" cy="7399012"/>
          </a:xfrm>
          <a:prstGeom prst="bentConnector3">
            <a:avLst>
              <a:gd name="adj1" fmla="val 8720238"/>
            </a:avLst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8759265" y="1858782"/>
                <a:ext cx="343273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𝑑𝑖𝑎𝑔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.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𝑑𝑖𝑎𝑔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9265" y="1858782"/>
                <a:ext cx="3432735" cy="276999"/>
              </a:xfrm>
              <a:prstGeom prst="rect">
                <a:avLst/>
              </a:prstGeom>
              <a:blipFill>
                <a:blip r:embed="rId2"/>
                <a:stretch>
                  <a:fillRect l="-2487" t="-2222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9102317" y="2372294"/>
                <a:ext cx="2641749" cy="11079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𝐶𝑜𝑛𝑡𝑟𝑜𝑙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𝑃𝑎𝑟𝑎𝑚𝑒𝑡𝑒𝑟</m:t>
                      </m:r>
                    </m:oMath>
                  </m:oMathPara>
                </a14:m>
                <a:endParaRPr lang="en-US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𝑃𝑟𝑒𝑑𝑖𝑐𝑡𝑒𝑑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𝑃𝑎𝑟𝑎𝑚𝑚𝑡𝑒𝑟</m:t>
                      </m:r>
                    </m:oMath>
                  </m:oMathPara>
                </a14:m>
                <a:endParaRPr lang="en-US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𝐶𝑢𝑟𝑟𝑒𝑛𝑡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𝑚𝑜𝑡𝑖𝑜𝑛</m:t>
                      </m:r>
                    </m:oMath>
                  </m:oMathPara>
                </a14:m>
                <a:endParaRPr lang="en-US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𝑁𝑒𝑥𝑡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𝑚𝑜𝑡𝑖𝑜𝑛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2317" y="2372294"/>
                <a:ext cx="2641749" cy="1107996"/>
              </a:xfrm>
              <a:prstGeom prst="rect">
                <a:avLst/>
              </a:prstGeom>
              <a:blipFill>
                <a:blip r:embed="rId3"/>
                <a:stretch>
                  <a:fillRect l="-1613" r="-1843" b="-3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3198553" y="3442582"/>
            <a:ext cx="367716" cy="2223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Encoder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357398" y="3442582"/>
            <a:ext cx="338863" cy="2223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Decoder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752740" y="3622705"/>
            <a:ext cx="332509" cy="18638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LSTM 1</a:t>
            </a:r>
            <a:endParaRPr lang="en-US" dirty="0"/>
          </a:p>
        </p:txBody>
      </p:sp>
      <p:cxnSp>
        <p:nvCxnSpPr>
          <p:cNvPr id="15" name="Elbow Connector 14"/>
          <p:cNvCxnSpPr>
            <a:stCxn id="18" idx="0"/>
            <a:endCxn id="18" idx="2"/>
          </p:cNvCxnSpPr>
          <p:nvPr/>
        </p:nvCxnSpPr>
        <p:spPr>
          <a:xfrm rot="16200000" flipH="1">
            <a:off x="2987079" y="4554620"/>
            <a:ext cx="1863831" cy="12700"/>
          </a:xfrm>
          <a:prstGeom prst="bentConnector5">
            <a:avLst>
              <a:gd name="adj1" fmla="val -12265"/>
              <a:gd name="adj2" fmla="val 2345441"/>
              <a:gd name="adj3" fmla="val 112265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390059" y="3622702"/>
            <a:ext cx="332509" cy="18638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LSTM 2</a:t>
            </a:r>
            <a:endParaRPr lang="en-US" dirty="0"/>
          </a:p>
        </p:txBody>
      </p:sp>
      <p:cxnSp>
        <p:nvCxnSpPr>
          <p:cNvPr id="24" name="Elbow Connector 23"/>
          <p:cNvCxnSpPr>
            <a:stCxn id="22" idx="0"/>
            <a:endCxn id="22" idx="2"/>
          </p:cNvCxnSpPr>
          <p:nvPr/>
        </p:nvCxnSpPr>
        <p:spPr>
          <a:xfrm rot="16200000" flipH="1">
            <a:off x="3624398" y="4554617"/>
            <a:ext cx="1863831" cy="12700"/>
          </a:xfrm>
          <a:prstGeom prst="bentConnector5">
            <a:avLst>
              <a:gd name="adj1" fmla="val -12265"/>
              <a:gd name="adj2" fmla="val 2345441"/>
              <a:gd name="adj3" fmla="val 112265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041230" y="3622697"/>
            <a:ext cx="332509" cy="18638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LSTM 3</a:t>
            </a:r>
            <a:endParaRPr lang="en-US" dirty="0"/>
          </a:p>
        </p:txBody>
      </p:sp>
      <p:cxnSp>
        <p:nvCxnSpPr>
          <p:cNvPr id="26" name="Elbow Connector 25"/>
          <p:cNvCxnSpPr>
            <a:stCxn id="25" idx="0"/>
            <a:endCxn id="25" idx="2"/>
          </p:cNvCxnSpPr>
          <p:nvPr/>
        </p:nvCxnSpPr>
        <p:spPr>
          <a:xfrm rot="16200000" flipH="1">
            <a:off x="4275569" y="4554612"/>
            <a:ext cx="1863831" cy="12700"/>
          </a:xfrm>
          <a:prstGeom prst="bentConnector5">
            <a:avLst>
              <a:gd name="adj1" fmla="val -12265"/>
              <a:gd name="adj2" fmla="val 2345441"/>
              <a:gd name="adj3" fmla="val 112265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692402" y="3622692"/>
            <a:ext cx="332509" cy="18638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LSTM 4</a:t>
            </a:r>
            <a:endParaRPr lang="en-US" dirty="0"/>
          </a:p>
        </p:txBody>
      </p:sp>
      <p:cxnSp>
        <p:nvCxnSpPr>
          <p:cNvPr id="28" name="Elbow Connector 27"/>
          <p:cNvCxnSpPr>
            <a:stCxn id="27" idx="0"/>
            <a:endCxn id="27" idx="2"/>
          </p:cNvCxnSpPr>
          <p:nvPr/>
        </p:nvCxnSpPr>
        <p:spPr>
          <a:xfrm rot="16200000" flipH="1">
            <a:off x="4926741" y="4554607"/>
            <a:ext cx="1863831" cy="12700"/>
          </a:xfrm>
          <a:prstGeom prst="bentConnector5">
            <a:avLst>
              <a:gd name="adj1" fmla="val -12265"/>
              <a:gd name="adj2" fmla="val 2345441"/>
              <a:gd name="adj3" fmla="val 112265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3" idx="3"/>
            <a:endCxn id="18" idx="1"/>
          </p:cNvCxnSpPr>
          <p:nvPr/>
        </p:nvCxnSpPr>
        <p:spPr>
          <a:xfrm>
            <a:off x="3566269" y="4554545"/>
            <a:ext cx="186471" cy="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4813186" y="4540687"/>
            <a:ext cx="186471" cy="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5464352" y="4540682"/>
            <a:ext cx="186471" cy="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6115527" y="4540677"/>
            <a:ext cx="186471" cy="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4134332" y="4540672"/>
            <a:ext cx="186471" cy="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516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2993360" y="3117270"/>
            <a:ext cx="3836808" cy="290945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4374" y="3761115"/>
            <a:ext cx="1828797" cy="666977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</a:rPr>
              <a:t>Control Parameter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4374" y="4684142"/>
            <a:ext cx="1828797" cy="379656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</a:rPr>
              <a:t>Current Motion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27422" y="4684142"/>
            <a:ext cx="1587260" cy="379656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</a:rPr>
              <a:t>Next Motion</a:t>
            </a:r>
            <a:endParaRPr lang="ko-KR" altLang="en-US" dirty="0">
              <a:solidFill>
                <a:schemeClr val="bg1"/>
              </a:solidFill>
            </a:endParaRPr>
          </a:p>
        </p:txBody>
      </p:sp>
      <p:cxnSp>
        <p:nvCxnSpPr>
          <p:cNvPr id="9" name="직선 화살표 연결선 15"/>
          <p:cNvCxnSpPr/>
          <p:nvPr/>
        </p:nvCxnSpPr>
        <p:spPr>
          <a:xfrm>
            <a:off x="2133293" y="4042766"/>
            <a:ext cx="741872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16"/>
          <p:cNvCxnSpPr/>
          <p:nvPr/>
        </p:nvCxnSpPr>
        <p:spPr>
          <a:xfrm>
            <a:off x="2110812" y="4868808"/>
            <a:ext cx="741872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7"/>
          <p:cNvCxnSpPr/>
          <p:nvPr/>
        </p:nvCxnSpPr>
        <p:spPr>
          <a:xfrm>
            <a:off x="6953408" y="4868808"/>
            <a:ext cx="741872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꺾인 연결선 18"/>
          <p:cNvCxnSpPr>
            <a:stCxn id="8" idx="2"/>
            <a:endCxn id="7" idx="2"/>
          </p:cNvCxnSpPr>
          <p:nvPr/>
        </p:nvCxnSpPr>
        <p:spPr>
          <a:xfrm rot="5400000">
            <a:off x="4839913" y="1382659"/>
            <a:ext cx="12700" cy="7362279"/>
          </a:xfrm>
          <a:prstGeom prst="bentConnector3">
            <a:avLst>
              <a:gd name="adj1" fmla="val 10218472"/>
            </a:avLst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764155" y="3771437"/>
            <a:ext cx="1587260" cy="646331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</a:rPr>
              <a:t>Predicted Parameter</a:t>
            </a:r>
            <a:endParaRPr lang="ko-KR" altLang="en-US" dirty="0">
              <a:solidFill>
                <a:schemeClr val="bg1"/>
              </a:solidFill>
            </a:endParaRPr>
          </a:p>
        </p:txBody>
      </p:sp>
      <p:cxnSp>
        <p:nvCxnSpPr>
          <p:cNvPr id="14" name="직선 화살표 연결선 15"/>
          <p:cNvCxnSpPr/>
          <p:nvPr/>
        </p:nvCxnSpPr>
        <p:spPr>
          <a:xfrm>
            <a:off x="6989221" y="4056616"/>
            <a:ext cx="741872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꺾인 연결선 18"/>
          <p:cNvCxnSpPr>
            <a:stCxn id="13" idx="0"/>
            <a:endCxn id="6" idx="0"/>
          </p:cNvCxnSpPr>
          <p:nvPr/>
        </p:nvCxnSpPr>
        <p:spPr>
          <a:xfrm rot="16200000" flipV="1">
            <a:off x="4853118" y="66770"/>
            <a:ext cx="10322" cy="7399012"/>
          </a:xfrm>
          <a:prstGeom prst="bentConnector3">
            <a:avLst>
              <a:gd name="adj1" fmla="val 8720238"/>
            </a:avLst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8759265" y="1858782"/>
                <a:ext cx="343273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𝑑𝑖𝑎𝑔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.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𝑑𝑖𝑎𝑔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9265" y="1858782"/>
                <a:ext cx="3432735" cy="276999"/>
              </a:xfrm>
              <a:prstGeom prst="rect">
                <a:avLst/>
              </a:prstGeom>
              <a:blipFill>
                <a:blip r:embed="rId2"/>
                <a:stretch>
                  <a:fillRect l="-2487" t="-2222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9102317" y="2372294"/>
                <a:ext cx="2641749" cy="11079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𝐶𝑜𝑛𝑡𝑟𝑜𝑙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𝑃𝑎𝑟𝑎𝑚𝑒𝑡𝑒𝑟</m:t>
                      </m:r>
                    </m:oMath>
                  </m:oMathPara>
                </a14:m>
                <a:endParaRPr lang="en-US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𝑃𝑟𝑒𝑑𝑖𝑐𝑡𝑒𝑑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𝑃𝑎𝑟𝑎𝑚𝑚𝑡𝑒𝑟</m:t>
                      </m:r>
                    </m:oMath>
                  </m:oMathPara>
                </a14:m>
                <a:endParaRPr lang="en-US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𝐶𝑢𝑟𝑟𝑒𝑛𝑡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𝑚𝑜𝑡𝑖𝑜𝑛</m:t>
                      </m:r>
                    </m:oMath>
                  </m:oMathPara>
                </a14:m>
                <a:endParaRPr lang="en-US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𝑁𝑒𝑥𝑡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𝑚𝑜𝑡𝑖𝑜𝑛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2317" y="2372294"/>
                <a:ext cx="2641749" cy="1107996"/>
              </a:xfrm>
              <a:prstGeom prst="rect">
                <a:avLst/>
              </a:prstGeom>
              <a:blipFill>
                <a:blip r:embed="rId3"/>
                <a:stretch>
                  <a:fillRect l="-1613" r="-1843" b="-3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3198553" y="3442582"/>
            <a:ext cx="367716" cy="2223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Encoder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357398" y="3442582"/>
            <a:ext cx="338863" cy="2223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Decoder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752740" y="3622705"/>
            <a:ext cx="332509" cy="18638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LSTM 1</a:t>
            </a:r>
            <a:endParaRPr lang="en-US" dirty="0"/>
          </a:p>
        </p:txBody>
      </p:sp>
      <p:cxnSp>
        <p:nvCxnSpPr>
          <p:cNvPr id="15" name="Elbow Connector 14"/>
          <p:cNvCxnSpPr>
            <a:stCxn id="18" idx="0"/>
            <a:endCxn id="18" idx="2"/>
          </p:cNvCxnSpPr>
          <p:nvPr/>
        </p:nvCxnSpPr>
        <p:spPr>
          <a:xfrm rot="16200000" flipH="1">
            <a:off x="2987079" y="4554620"/>
            <a:ext cx="1863831" cy="12700"/>
          </a:xfrm>
          <a:prstGeom prst="bentConnector5">
            <a:avLst>
              <a:gd name="adj1" fmla="val -12265"/>
              <a:gd name="adj2" fmla="val 2345441"/>
              <a:gd name="adj3" fmla="val 112265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390059" y="3622702"/>
            <a:ext cx="332509" cy="18638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LSTM 2</a:t>
            </a:r>
            <a:endParaRPr lang="en-US" dirty="0"/>
          </a:p>
        </p:txBody>
      </p:sp>
      <p:cxnSp>
        <p:nvCxnSpPr>
          <p:cNvPr id="24" name="Elbow Connector 23"/>
          <p:cNvCxnSpPr>
            <a:stCxn id="22" idx="0"/>
            <a:endCxn id="22" idx="2"/>
          </p:cNvCxnSpPr>
          <p:nvPr/>
        </p:nvCxnSpPr>
        <p:spPr>
          <a:xfrm rot="16200000" flipH="1">
            <a:off x="3624398" y="4554617"/>
            <a:ext cx="1863831" cy="12700"/>
          </a:xfrm>
          <a:prstGeom prst="bentConnector5">
            <a:avLst>
              <a:gd name="adj1" fmla="val -12265"/>
              <a:gd name="adj2" fmla="val 2345441"/>
              <a:gd name="adj3" fmla="val 112265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041230" y="3622697"/>
            <a:ext cx="332509" cy="18638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LSTM 3</a:t>
            </a:r>
            <a:endParaRPr lang="en-US" dirty="0"/>
          </a:p>
        </p:txBody>
      </p:sp>
      <p:cxnSp>
        <p:nvCxnSpPr>
          <p:cNvPr id="26" name="Elbow Connector 25"/>
          <p:cNvCxnSpPr>
            <a:stCxn id="25" idx="0"/>
            <a:endCxn id="25" idx="2"/>
          </p:cNvCxnSpPr>
          <p:nvPr/>
        </p:nvCxnSpPr>
        <p:spPr>
          <a:xfrm rot="16200000" flipH="1">
            <a:off x="4275569" y="4554612"/>
            <a:ext cx="1863831" cy="12700"/>
          </a:xfrm>
          <a:prstGeom prst="bentConnector5">
            <a:avLst>
              <a:gd name="adj1" fmla="val -12265"/>
              <a:gd name="adj2" fmla="val 2345441"/>
              <a:gd name="adj3" fmla="val 112265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692402" y="3622692"/>
            <a:ext cx="332509" cy="18638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LSTM 4</a:t>
            </a:r>
            <a:endParaRPr lang="en-US" dirty="0"/>
          </a:p>
        </p:txBody>
      </p:sp>
      <p:cxnSp>
        <p:nvCxnSpPr>
          <p:cNvPr id="28" name="Elbow Connector 27"/>
          <p:cNvCxnSpPr>
            <a:stCxn id="27" idx="0"/>
            <a:endCxn id="27" idx="2"/>
          </p:cNvCxnSpPr>
          <p:nvPr/>
        </p:nvCxnSpPr>
        <p:spPr>
          <a:xfrm rot="16200000" flipH="1">
            <a:off x="4926741" y="4554607"/>
            <a:ext cx="1863831" cy="12700"/>
          </a:xfrm>
          <a:prstGeom prst="bentConnector5">
            <a:avLst>
              <a:gd name="adj1" fmla="val -12265"/>
              <a:gd name="adj2" fmla="val 2345441"/>
              <a:gd name="adj3" fmla="val 112265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3" idx="3"/>
            <a:endCxn id="18" idx="1"/>
          </p:cNvCxnSpPr>
          <p:nvPr/>
        </p:nvCxnSpPr>
        <p:spPr>
          <a:xfrm>
            <a:off x="3566269" y="4554545"/>
            <a:ext cx="186471" cy="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4813186" y="4540687"/>
            <a:ext cx="186471" cy="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5464352" y="4540682"/>
            <a:ext cx="186471" cy="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6115527" y="4540677"/>
            <a:ext cx="186471" cy="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4134332" y="4540672"/>
            <a:ext cx="186471" cy="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7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Multi-Objective Control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9363" y="2307101"/>
                <a:ext cx="9784080" cy="396709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altLang="ko-KR" sz="2400" dirty="0"/>
                  <a:t>C</a:t>
                </a:r>
                <a:r>
                  <a:rPr lang="en-US" altLang="ko-KR" sz="2400" dirty="0" smtClean="0"/>
                  <a:t>ombining </a:t>
                </a:r>
                <a:r>
                  <a:rPr lang="en-US" altLang="ko-KR" sz="2400" dirty="0"/>
                  <a:t>control parameter of each action as one unified </a:t>
                </a:r>
                <a:r>
                  <a:rPr lang="en-US" altLang="ko-KR" sz="2400" dirty="0" smtClean="0"/>
                  <a:t>form,</a:t>
                </a:r>
              </a:p>
              <a:p>
                <a:pPr marL="0" indent="0">
                  <a:buNone/>
                </a:pPr>
                <a:endParaRPr lang="en-US" altLang="ko-KR" sz="2400" b="0" dirty="0" smtClean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ko-K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⋃"/>
                          <m:supHide m:val="on"/>
                          <m:ctrlP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  <m:sup/>
                        <m:e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𝑓𝑎</m:t>
                          </m:r>
                        </m:e>
                      </m:nary>
                    </m:oMath>
                  </m:oMathPara>
                </a14:m>
                <a:endParaRPr lang="en-US" altLang="ko-KR" sz="2400" i="1" dirty="0" smtClean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ko-KR" sz="2400" i="1" dirty="0" smtClean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ko-KR" altLang="en-US" sz="2400" i="1" dirty="0">
                  <a:solidFill>
                    <a:schemeClr val="bg1"/>
                  </a:solidFill>
                  <a:latin typeface="Encode Sans ExtraLight" panose="020B0600000101010101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9363" y="2307101"/>
                <a:ext cx="9784080" cy="3967090"/>
              </a:xfrm>
              <a:blipFill>
                <a:blip r:embed="rId2"/>
                <a:stretch>
                  <a:fillRect l="-935" t="-2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035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Multi-Objective Control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9363" y="2307101"/>
                <a:ext cx="9784080" cy="396709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altLang="ko-KR" sz="2400" dirty="0"/>
                  <a:t>C</a:t>
                </a:r>
                <a:r>
                  <a:rPr lang="en-US" altLang="ko-KR" sz="2400" dirty="0" smtClean="0"/>
                  <a:t>ombining </a:t>
                </a:r>
                <a:r>
                  <a:rPr lang="en-US" altLang="ko-KR" sz="2400" dirty="0"/>
                  <a:t>control parameter of each action as one unified </a:t>
                </a:r>
                <a:r>
                  <a:rPr lang="en-US" altLang="ko-KR" sz="2400" dirty="0" smtClean="0"/>
                  <a:t>form,</a:t>
                </a:r>
              </a:p>
              <a:p>
                <a:pPr marL="0" indent="0">
                  <a:buNone/>
                </a:pPr>
                <a:endParaRPr lang="en-US" altLang="ko-KR" sz="2400" b="0" dirty="0" smtClean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ko-K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⋃"/>
                          <m:supHide m:val="on"/>
                          <m:ctrlP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  <m:sup/>
                        <m:e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𝑓𝑎</m:t>
                          </m:r>
                        </m:e>
                      </m:nary>
                    </m:oMath>
                  </m:oMathPara>
                </a14:m>
                <a:endParaRPr lang="en-US" altLang="ko-KR" sz="2400" i="1" dirty="0" smtClean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ko-KR" sz="2400" i="1" dirty="0" smtClean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ko-KR" sz="2400" i="1" dirty="0" smtClean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ko-K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ko-K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𝑑𝑟𝑖𝑏𝑏𝑙𝑒</m:t>
                          </m:r>
                        </m:sub>
                      </m:sSub>
                      <m:r>
                        <a:rPr lang="en-US" altLang="ko-K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sSub>
                        <m:sSubPr>
                          <m:ctrlPr>
                            <a:rPr lang="en-US" altLang="ko-K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ko-K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𝑠h𝑜𝑜𝑡</m:t>
                          </m:r>
                        </m:sub>
                      </m:sSub>
                      <m:r>
                        <a:rPr lang="en-US" altLang="ko-K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=(</m:t>
                      </m:r>
                      <m:r>
                        <a:rPr lang="en-US" altLang="ko-K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𝑝𝑜𝑠𝑖𝑡𝑖𝑜𝑛</m:t>
                      </m:r>
                      <m:r>
                        <a:rPr lang="en-US" altLang="ko-K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altLang="ko-K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𝑑𝑖𝑟𝑒𝑐𝑡𝑖𝑜𝑛</m:t>
                      </m:r>
                      <m:r>
                        <a:rPr lang="en-US" altLang="ko-K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ko-KR" altLang="en-US" sz="2400" i="1" dirty="0">
                  <a:solidFill>
                    <a:schemeClr val="bg1"/>
                  </a:solidFill>
                  <a:latin typeface="Encode Sans ExtraLight" panose="020B0600000101010101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9363" y="2307101"/>
                <a:ext cx="9784080" cy="3967090"/>
              </a:xfrm>
              <a:blipFill>
                <a:blip r:embed="rId2"/>
                <a:stretch>
                  <a:fillRect l="-935" t="-2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326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Multi-Objective Control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9363" y="2307101"/>
                <a:ext cx="9784080" cy="396709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altLang="ko-KR" sz="2400" dirty="0"/>
                  <a:t>C</a:t>
                </a:r>
                <a:r>
                  <a:rPr lang="en-US" altLang="ko-KR" sz="2400" dirty="0" smtClean="0"/>
                  <a:t>ombining </a:t>
                </a:r>
                <a:r>
                  <a:rPr lang="en-US" altLang="ko-KR" sz="2400" dirty="0"/>
                  <a:t>control parameter of each action as one unified </a:t>
                </a:r>
                <a:r>
                  <a:rPr lang="en-US" altLang="ko-KR" sz="2400" dirty="0" smtClean="0"/>
                  <a:t>form,</a:t>
                </a:r>
              </a:p>
              <a:p>
                <a:pPr marL="0" indent="0">
                  <a:buNone/>
                </a:pPr>
                <a:endParaRPr lang="en-US" altLang="ko-KR" sz="2400" b="0" dirty="0" smtClean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ko-K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⋃"/>
                          <m:supHide m:val="on"/>
                          <m:ctrlP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  <m:sup/>
                        <m:e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𝑓𝑎</m:t>
                          </m:r>
                        </m:e>
                      </m:nary>
                    </m:oMath>
                  </m:oMathPara>
                </a14:m>
                <a:endParaRPr lang="en-US" altLang="ko-KR" sz="2400" i="1" dirty="0" smtClean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ko-KR" sz="2400" i="1" dirty="0" smtClean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ko-KR" sz="2400" i="1" dirty="0" smtClean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ko-K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ko-K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𝑑𝑟𝑖𝑏𝑏𝑙𝑒</m:t>
                          </m:r>
                        </m:sub>
                      </m:sSub>
                      <m:r>
                        <a:rPr lang="en-US" altLang="ko-K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sSub>
                        <m:sSubPr>
                          <m:ctrlPr>
                            <a:rPr lang="en-US" altLang="ko-K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ko-K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𝑠h𝑜𝑜𝑡</m:t>
                          </m:r>
                        </m:sub>
                      </m:sSub>
                      <m:r>
                        <a:rPr lang="en-US" altLang="ko-K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=(</m:t>
                      </m:r>
                      <m:r>
                        <a:rPr lang="en-US" altLang="ko-K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𝑝𝑜𝑠𝑖𝑡𝑖𝑜𝑛</m:t>
                      </m:r>
                      <m:r>
                        <a:rPr lang="en-US" altLang="ko-K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altLang="ko-K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𝑑𝑖𝑟𝑒𝑐𝑡𝑖𝑜𝑛</m:t>
                      </m:r>
                      <m:r>
                        <a:rPr lang="en-US" altLang="ko-K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ko-KR" sz="2400" i="1" dirty="0" smtClean="0">
                  <a:solidFill>
                    <a:schemeClr val="bg1"/>
                  </a:solidFill>
                  <a:latin typeface="Encode Sans ExtraLight" panose="020B0600000101010101" charset="0"/>
                </a:endParaRPr>
              </a:p>
              <a:p>
                <a:pPr marL="0" indent="0" algn="ctr">
                  <a:buNone/>
                </a:pPr>
                <a:r>
                  <a:rPr lang="en-US" altLang="ko-KR" sz="2400" dirty="0"/>
                  <a:t>What value should we put in a parameter that is irrelevant to the action?</a:t>
                </a:r>
                <a:endParaRPr lang="ko-KR" altLang="en-US" sz="2400" dirty="0"/>
              </a:p>
              <a:p>
                <a:pPr marL="0" indent="0">
                  <a:buNone/>
                </a:pPr>
                <a:endParaRPr lang="ko-KR" altLang="en-US" sz="2400" i="1" dirty="0">
                  <a:solidFill>
                    <a:schemeClr val="bg1"/>
                  </a:solidFill>
                  <a:latin typeface="Encode Sans ExtraLight" panose="020B0600000101010101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9363" y="2307101"/>
                <a:ext cx="9784080" cy="3967090"/>
              </a:xfrm>
              <a:blipFill>
                <a:blip r:embed="rId2"/>
                <a:stretch>
                  <a:fillRect l="-935" t="-2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716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Inferencing Control Objective</a:t>
            </a:r>
            <a:endParaRPr lang="en-US" dirty="0"/>
          </a:p>
        </p:txBody>
      </p:sp>
      <p:grpSp>
        <p:nvGrpSpPr>
          <p:cNvPr id="7" name="그룹 3"/>
          <p:cNvGrpSpPr/>
          <p:nvPr/>
        </p:nvGrpSpPr>
        <p:grpSpPr>
          <a:xfrm>
            <a:off x="3305414" y="2272665"/>
            <a:ext cx="5623203" cy="3954780"/>
            <a:chOff x="533640" y="1409700"/>
            <a:chExt cx="5200650" cy="3657600"/>
          </a:xfrm>
        </p:grpSpPr>
        <p:pic>
          <p:nvPicPr>
            <p:cNvPr id="8" name="그림 4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tx1">
                  <a:tint val="45000"/>
                  <a:satMod val="400000"/>
                </a:schemeClr>
              </a:duotone>
            </a:blip>
            <a:srcRect t="10354" r="35902" b="29540"/>
            <a:stretch/>
          </p:blipFill>
          <p:spPr>
            <a:xfrm>
              <a:off x="533640" y="1409700"/>
              <a:ext cx="5200650" cy="3657600"/>
            </a:xfrm>
            <a:prstGeom prst="rect">
              <a:avLst/>
            </a:prstGeom>
          </p:spPr>
        </p:pic>
        <p:sp>
          <p:nvSpPr>
            <p:cNvPr id="9" name="자유형 5"/>
            <p:cNvSpPr/>
            <p:nvPr/>
          </p:nvSpPr>
          <p:spPr>
            <a:xfrm>
              <a:off x="1476894" y="2679238"/>
              <a:ext cx="3086100" cy="1908133"/>
            </a:xfrm>
            <a:custGeom>
              <a:avLst/>
              <a:gdLst>
                <a:gd name="connsiteX0" fmla="*/ 0 w 3086100"/>
                <a:gd name="connsiteY0" fmla="*/ 1485900 h 1908133"/>
                <a:gd name="connsiteX1" fmla="*/ 276225 w 3086100"/>
                <a:gd name="connsiteY1" fmla="*/ 1666875 h 1908133"/>
                <a:gd name="connsiteX2" fmla="*/ 647700 w 3086100"/>
                <a:gd name="connsiteY2" fmla="*/ 1857375 h 1908133"/>
                <a:gd name="connsiteX3" fmla="*/ 1162050 w 3086100"/>
                <a:gd name="connsiteY3" fmla="*/ 1905000 h 1908133"/>
                <a:gd name="connsiteX4" fmla="*/ 1676400 w 3086100"/>
                <a:gd name="connsiteY4" fmla="*/ 1790700 h 1908133"/>
                <a:gd name="connsiteX5" fmla="*/ 1990725 w 3086100"/>
                <a:gd name="connsiteY5" fmla="*/ 1457325 h 1908133"/>
                <a:gd name="connsiteX6" fmla="*/ 2276475 w 3086100"/>
                <a:gd name="connsiteY6" fmla="*/ 962025 h 1908133"/>
                <a:gd name="connsiteX7" fmla="*/ 2505075 w 3086100"/>
                <a:gd name="connsiteY7" fmla="*/ 457200 h 1908133"/>
                <a:gd name="connsiteX8" fmla="*/ 2762250 w 3086100"/>
                <a:gd name="connsiteY8" fmla="*/ 219075 h 1908133"/>
                <a:gd name="connsiteX9" fmla="*/ 3086100 w 3086100"/>
                <a:gd name="connsiteY9" fmla="*/ 0 h 190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6100" h="1908133">
                  <a:moveTo>
                    <a:pt x="0" y="1485900"/>
                  </a:moveTo>
                  <a:cubicBezTo>
                    <a:pt x="84137" y="1545431"/>
                    <a:pt x="168275" y="1604962"/>
                    <a:pt x="276225" y="1666875"/>
                  </a:cubicBezTo>
                  <a:cubicBezTo>
                    <a:pt x="384175" y="1728788"/>
                    <a:pt x="500063" y="1817688"/>
                    <a:pt x="647700" y="1857375"/>
                  </a:cubicBezTo>
                  <a:cubicBezTo>
                    <a:pt x="795338" y="1897063"/>
                    <a:pt x="990600" y="1916113"/>
                    <a:pt x="1162050" y="1905000"/>
                  </a:cubicBezTo>
                  <a:cubicBezTo>
                    <a:pt x="1333500" y="1893888"/>
                    <a:pt x="1538288" y="1865312"/>
                    <a:pt x="1676400" y="1790700"/>
                  </a:cubicBezTo>
                  <a:cubicBezTo>
                    <a:pt x="1814512" y="1716088"/>
                    <a:pt x="1890713" y="1595438"/>
                    <a:pt x="1990725" y="1457325"/>
                  </a:cubicBezTo>
                  <a:cubicBezTo>
                    <a:pt x="2090738" y="1319212"/>
                    <a:pt x="2190750" y="1128712"/>
                    <a:pt x="2276475" y="962025"/>
                  </a:cubicBezTo>
                  <a:cubicBezTo>
                    <a:pt x="2362200" y="795338"/>
                    <a:pt x="2424113" y="581025"/>
                    <a:pt x="2505075" y="457200"/>
                  </a:cubicBezTo>
                  <a:cubicBezTo>
                    <a:pt x="2586037" y="333375"/>
                    <a:pt x="2665413" y="295275"/>
                    <a:pt x="2762250" y="219075"/>
                  </a:cubicBezTo>
                  <a:cubicBezTo>
                    <a:pt x="2859087" y="142875"/>
                    <a:pt x="2972593" y="71437"/>
                    <a:pt x="3086100" y="0"/>
                  </a:cubicBezTo>
                </a:path>
              </a:pathLst>
            </a:cu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</p:grpSp>
      <p:sp>
        <p:nvSpPr>
          <p:cNvPr id="10" name="타원 6"/>
          <p:cNvSpPr/>
          <p:nvPr/>
        </p:nvSpPr>
        <p:spPr>
          <a:xfrm>
            <a:off x="4984694" y="5607739"/>
            <a:ext cx="121920" cy="1219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11421" y="5683505"/>
                <a:ext cx="5831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ko-KR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ko-KR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ko-KR" alt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1421" y="5683505"/>
                <a:ext cx="583108" cy="276999"/>
              </a:xfrm>
              <a:prstGeom prst="rect">
                <a:avLst/>
              </a:prstGeom>
              <a:blipFill>
                <a:blip r:embed="rId3"/>
                <a:stretch>
                  <a:fillRect l="-3158" r="-1053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타원 8"/>
          <p:cNvSpPr/>
          <p:nvPr/>
        </p:nvSpPr>
        <p:spPr>
          <a:xfrm>
            <a:off x="5557561" y="5643853"/>
            <a:ext cx="121920" cy="1219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594536" y="5720053"/>
                <a:ext cx="5831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ko-KR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ko-KR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</m:sub>
                      </m:sSub>
                    </m:oMath>
                  </m:oMathPara>
                </a14:m>
                <a:endParaRPr lang="ko-KR" alt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4536" y="5720053"/>
                <a:ext cx="583108" cy="276999"/>
              </a:xfrm>
              <a:prstGeom prst="rect">
                <a:avLst/>
              </a:prstGeom>
              <a:blipFill>
                <a:blip r:embed="rId4"/>
                <a:stretch>
                  <a:fillRect l="-3158" r="-1053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타원 10"/>
          <p:cNvSpPr/>
          <p:nvPr/>
        </p:nvSpPr>
        <p:spPr>
          <a:xfrm>
            <a:off x="6090177" y="5529553"/>
            <a:ext cx="121920" cy="1219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5" name="타원 11"/>
          <p:cNvSpPr/>
          <p:nvPr/>
        </p:nvSpPr>
        <p:spPr>
          <a:xfrm>
            <a:off x="6443545" y="5132836"/>
            <a:ext cx="121920" cy="1219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6" name="타원 12"/>
          <p:cNvSpPr/>
          <p:nvPr/>
        </p:nvSpPr>
        <p:spPr>
          <a:xfrm>
            <a:off x="6687385" y="4716780"/>
            <a:ext cx="121920" cy="1219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7" name="타원 13"/>
          <p:cNvSpPr/>
          <p:nvPr/>
        </p:nvSpPr>
        <p:spPr>
          <a:xfrm>
            <a:off x="6885505" y="4268470"/>
            <a:ext cx="121920" cy="1219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8" name="타원 14"/>
          <p:cNvSpPr/>
          <p:nvPr/>
        </p:nvSpPr>
        <p:spPr>
          <a:xfrm>
            <a:off x="7170674" y="3887470"/>
            <a:ext cx="121920" cy="1219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9" name="타원 15"/>
          <p:cNvSpPr/>
          <p:nvPr/>
        </p:nvSpPr>
        <p:spPr>
          <a:xfrm>
            <a:off x="4264347" y="5206291"/>
            <a:ext cx="121920" cy="1219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163945" y="5271418"/>
                <a:ext cx="3634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ko-KR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ko-KR" alt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3945" y="5271418"/>
                <a:ext cx="363497" cy="276999"/>
              </a:xfrm>
              <a:prstGeom prst="rect">
                <a:avLst/>
              </a:prstGeom>
              <a:blipFill>
                <a:blip r:embed="rId5"/>
                <a:stretch>
                  <a:fillRect l="-5000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그림 1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1824" y="3801353"/>
            <a:ext cx="688885" cy="1526858"/>
          </a:xfrm>
          <a:prstGeom prst="rect">
            <a:avLst/>
          </a:prstGeom>
        </p:spPr>
      </p:pic>
      <p:pic>
        <p:nvPicPr>
          <p:cNvPr id="22" name="그림 1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27844" y="4200262"/>
            <a:ext cx="909083" cy="1476603"/>
          </a:xfrm>
          <a:prstGeom prst="rect">
            <a:avLst/>
          </a:prstGeom>
        </p:spPr>
      </p:pic>
      <p:pic>
        <p:nvPicPr>
          <p:cNvPr id="23" name="그림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8571" y="3584597"/>
            <a:ext cx="710465" cy="1608995"/>
          </a:xfrm>
          <a:prstGeom prst="rect">
            <a:avLst/>
          </a:prstGeom>
        </p:spPr>
      </p:pic>
      <p:pic>
        <p:nvPicPr>
          <p:cNvPr id="24" name="그림 20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52298" y="2568194"/>
            <a:ext cx="842963" cy="14001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7364539" y="3887470"/>
                <a:ext cx="595228" cy="2873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ko-KR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ko-KR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ko-KR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ko-KR" alt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4539" y="3887470"/>
                <a:ext cx="595228" cy="287323"/>
              </a:xfrm>
              <a:prstGeom prst="rect">
                <a:avLst/>
              </a:prstGeom>
              <a:blipFill>
                <a:blip r:embed="rId10"/>
                <a:stretch>
                  <a:fillRect l="-3061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4843105" y="6235001"/>
            <a:ext cx="2494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Image source: Presenter’s slide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9342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(1) Loss Function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9363" y="2307101"/>
                <a:ext cx="9784080" cy="3967090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𝑚𝑜𝑡𝑖𝑜𝑛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𝑐𝑜𝑛𝑡𝑎𝑐𝑡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𝑅𝑖𝑔𝑖𝑑</m:t>
                          </m:r>
                        </m:sub>
                      </m:sSub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9363" y="2307101"/>
                <a:ext cx="9784080" cy="3967090"/>
              </a:xfrm>
              <a:blipFill>
                <a:blip r:embed="rId2"/>
                <a:stretch>
                  <a:fillRect l="-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803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(1) Loss Function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9363" y="2307101"/>
                <a:ext cx="9784080" cy="3967090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𝑚𝑜𝑡𝑖𝑜𝑛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𝑐𝑜𝑛𝑡𝑎𝑐𝑡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𝑅𝑖𝑔𝑖𝑑</m:t>
                          </m:r>
                        </m:sub>
                      </m:sSub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 smtClean="0"/>
                  <a:t>Where,</a:t>
                </a:r>
              </a:p>
              <a:p>
                <a:pPr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𝑚𝑜𝑡𝑖𝑜𝑛</m:t>
                        </m:r>
                      </m:sub>
                    </m:sSub>
                    <m:r>
                      <m:rPr>
                        <m:nor/>
                      </m:rPr>
                      <a:rPr lang="de-DE"/>
                      <m:t>= </m:t>
                    </m:r>
                    <m:nary>
                      <m:naryPr>
                        <m:chr m:val="∑"/>
                        <m:supHide m:val="on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de-DE"/>
                              <m:t>∥</m:t>
                            </m:r>
                            <m:r>
                              <m:rPr>
                                <m:nor/>
                              </m:rPr>
                              <a:rPr lang="de-DE"/>
                              <m:t>mt</m:t>
                            </m:r>
                            <m:r>
                              <m:rPr>
                                <m:nor/>
                              </m:rPr>
                              <a:rPr lang="de-DE"/>
                              <m:t> − </m:t>
                            </m:r>
                            <m:r>
                              <m:rPr>
                                <m:nor/>
                              </m:rPr>
                              <a:rPr lang="de-DE"/>
                              <m:t>m</m:t>
                            </m:r>
                            <m:r>
                              <m:rPr>
                                <m:nor/>
                              </m:rPr>
                              <a:rPr lang="en-US" b="0" i="0" smtClean="0"/>
                              <m:t>′ </m:t>
                            </m:r>
                            <m:r>
                              <m:rPr>
                                <m:nor/>
                              </m:rPr>
                              <a:rPr lang="de-DE"/>
                              <m:t>t</m:t>
                            </m:r>
                            <m:r>
                              <m:rPr>
                                <m:nor/>
                              </m:rPr>
                              <a:rPr lang="de-DE"/>
                              <m:t> ∥ 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de-DE"/>
                          <m:t> </m:t>
                        </m:r>
                      </m:e>
                    </m:nary>
                  </m:oMath>
                </a14:m>
                <a:endParaRPr lang="en-US" dirty="0" smtClean="0"/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dirty="0"/>
                  <a:t> </a:t>
                </a:r>
                <a:r>
                  <a:rPr lang="en-US" dirty="0" smtClean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𝑐𝑜𝑛𝑡𝑎𝑐𝑡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/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</m:sSubSup>
                          </m:e>
                        </m:nary>
                      </m:e>
                    </m:nary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/>
                          <m:t>∥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  <m:r>
                          <m:rPr>
                            <m:nor/>
                          </m:rPr>
                          <a:rPr lang="en-US"/>
                          <m:t>∥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/>
                  <a:t>      </a:t>
                </a:r>
              </a:p>
              <a:p>
                <a:pPr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𝑟𝑖𝑔𝑖𝑑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/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brk m:alnAt="7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  <m:sup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nor/>
                                  </m:rPr>
                                  <a:rPr lang="en-US"/>
                                  <m:t>∥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p>
                                </m:sSub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p>
                                </m:sSubSup>
                                <m:r>
                                  <m:rPr>
                                    <m:nor/>
                                  </m:rPr>
                                  <a:rPr lang="en-US"/>
                                  <m:t>∥</m:t>
                                </m:r>
                                <m:r>
                                  <m:rPr>
                                    <m:nor/>
                                  </m:rPr>
                                  <a:rPr lang="en-US" b="0" i="0" smtClean="0"/>
                                  <m:t>− 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𝑘𝑚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en-US" b="0" i="0" smtClean="0"/>
                                  <m:t> )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9363" y="2307101"/>
                <a:ext cx="9784080" cy="3967090"/>
              </a:xfrm>
              <a:blipFill>
                <a:blip r:embed="rId2"/>
                <a:stretch>
                  <a:fillRect l="-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721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(2) Loss Function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9363" y="2672861"/>
                <a:ext cx="9784080" cy="3967090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𝑏𝑎𝑙𝑙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h𝑎𝑛𝑑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𝑏𝑜𝑢𝑛𝑐𝑒</m:t>
                          </m:r>
                        </m:sub>
                      </m:sSub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9363" y="2672861"/>
                <a:ext cx="9784080" cy="3967090"/>
              </a:xfrm>
              <a:blipFill>
                <a:blip r:embed="rId2"/>
                <a:stretch>
                  <a:fillRect l="-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879363" y="1865352"/>
            <a:ext cx="2412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chemeClr val="bg1"/>
                </a:solidFill>
              </a:rPr>
              <a:t>Ball </a:t>
            </a:r>
            <a:r>
              <a:rPr lang="en-US" altLang="ko-KR" sz="2400" dirty="0">
                <a:solidFill>
                  <a:schemeClr val="bg1"/>
                </a:solidFill>
              </a:rPr>
              <a:t>trajectory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99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19" y="3629890"/>
            <a:ext cx="9784080" cy="1052947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smtClean="0"/>
              <a:t>“Modelling rich connections between a multitude of control objectives and a large repertoire of action”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5182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(2) Loss Function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9363" y="2672861"/>
                <a:ext cx="9784080" cy="3967090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𝑏𝑎𝑙𝑙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h𝑎𝑛𝑑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𝑏𝑜𝑢𝑛𝑐𝑒</m:t>
                          </m:r>
                        </m:sub>
                      </m:sSub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 smtClean="0"/>
                  <a:t>Where,</a:t>
                </a:r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dirty="0"/>
                  <a:t> </a:t>
                </a:r>
                <a:r>
                  <a:rPr lang="en-US" dirty="0" smtClean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h𝑎𝑛𝑑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/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</m:sSubSup>
                          </m:e>
                        </m:nary>
                      </m:e>
                    </m:nary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/>
                          <m:t>∥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|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/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 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𝑟𝑎𝑑𝑖𝑢𝑠</m:t>
                        </m:r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  <m:r>
                          <m:rPr>
                            <m:nor/>
                          </m:rPr>
                          <a:rPr lang="en-US"/>
                          <m:t>∥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/>
                  <a:t>      </a:t>
                </a:r>
              </a:p>
              <a:p>
                <a:pPr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𝑏𝑜𝑢𝑛𝑐𝑒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  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/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𝑟𝑎𝑑𝑖𝑢𝑠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9363" y="2672861"/>
                <a:ext cx="9784080" cy="3967090"/>
              </a:xfrm>
              <a:blipFill>
                <a:blip r:embed="rId2"/>
                <a:stretch>
                  <a:fillRect l="-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879363" y="1865352"/>
            <a:ext cx="2412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chemeClr val="bg1"/>
                </a:solidFill>
              </a:rPr>
              <a:t>Ball </a:t>
            </a:r>
            <a:r>
              <a:rPr lang="en-US" altLang="ko-KR" sz="2400" dirty="0">
                <a:solidFill>
                  <a:schemeClr val="bg1"/>
                </a:solidFill>
              </a:rPr>
              <a:t>trajectory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48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(2) Loss Function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9363" y="2672861"/>
                <a:ext cx="9784080" cy="3967090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𝑏𝑎𝑙𝑙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h𝑎𝑛𝑑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𝑏𝑜𝑢𝑛𝑐𝑒</m:t>
                          </m:r>
                        </m:sub>
                      </m:sSub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 smtClean="0"/>
                  <a:t>Where,</a:t>
                </a:r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dirty="0"/>
                  <a:t> </a:t>
                </a:r>
                <a:r>
                  <a:rPr lang="en-US" dirty="0" smtClean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h𝑎𝑛𝑑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/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</m:sSubSup>
                          </m:e>
                        </m:nary>
                      </m:e>
                    </m:nary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/>
                          <m:t>∥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|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/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 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𝑟𝑎𝑑𝑖𝑢𝑠</m:t>
                        </m:r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  <m:r>
                          <m:rPr>
                            <m:nor/>
                          </m:rPr>
                          <a:rPr lang="en-US"/>
                          <m:t>∥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/>
                  <a:t>      </a:t>
                </a:r>
              </a:p>
              <a:p>
                <a:pPr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𝑏𝑜𝑢𝑛𝑐𝑒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  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/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𝑟𝑎𝑑𝑖𝑢𝑠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US" dirty="0" smtClean="0">
                    <a:solidFill>
                      <a:schemeClr val="bg1"/>
                    </a:solidFill>
                  </a:rPr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sSubSup>
                      <m:sSub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p>
                    </m:sSubSup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  <m:r>
                      <m:rPr>
                        <m:sty m:val="p"/>
                      </m:rPr>
                      <a:rPr lang="en-US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min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⁡(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p>
                    </m:sSubSup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9363" y="2672861"/>
                <a:ext cx="9784080" cy="3967090"/>
              </a:xfrm>
              <a:blipFill>
                <a:blip r:embed="rId2"/>
                <a:stretch>
                  <a:fillRect l="-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879363" y="1865352"/>
            <a:ext cx="2412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chemeClr val="bg1"/>
                </a:solidFill>
              </a:rPr>
              <a:t>Ball </a:t>
            </a:r>
            <a:r>
              <a:rPr lang="en-US" altLang="ko-KR" sz="2400" dirty="0">
                <a:solidFill>
                  <a:schemeClr val="bg1"/>
                </a:solidFill>
              </a:rPr>
              <a:t>trajectory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59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(2) Loss Function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79363" y="1865352"/>
            <a:ext cx="2921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chemeClr val="bg1"/>
                </a:solidFill>
              </a:rPr>
              <a:t>Ball trajectory</a:t>
            </a:r>
          </a:p>
          <a:p>
            <a:r>
              <a:rPr lang="en-US" altLang="ko-KR" sz="1200" dirty="0" smtClean="0"/>
              <a:t>(result </a:t>
            </a:r>
            <a:r>
              <a:rPr lang="en-US" altLang="ko-KR" sz="1200" dirty="0"/>
              <a:t>of adding the ball trajectory </a:t>
            </a:r>
            <a:r>
              <a:rPr lang="en-US" altLang="ko-KR" sz="1200" dirty="0" smtClean="0"/>
              <a:t>terms)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" name="LossFunction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09139" y="3371216"/>
            <a:ext cx="5636016" cy="3170259"/>
          </a:xfrm>
          <a:prstGeom prst="rect">
            <a:avLst/>
          </a:prstGeom>
        </p:spPr>
      </p:pic>
      <p:pic>
        <p:nvPicPr>
          <p:cNvPr id="6" name="lf_no_ball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3902" end="8205.3333"/>
                </p14:media>
              </p:ext>
            </p:extLst>
          </p:nvPr>
        </p:nvPicPr>
        <p:blipFill rotWithShape="1">
          <a:blip r:embed="rId7"/>
          <a:srcRect l="18940" t="11011" r="50606" b="25026"/>
          <a:stretch/>
        </p:blipFill>
        <p:spPr>
          <a:xfrm>
            <a:off x="871521" y="3351359"/>
            <a:ext cx="2700338" cy="31901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2895" y="6539127"/>
            <a:ext cx="2437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Video source: Presenter’s slide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408352" y="6508642"/>
            <a:ext cx="2437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Video source: Presenter’s slide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3185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(1) Experiments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Algorithm is implemented in Python using tensor flow</a:t>
            </a:r>
          </a:p>
          <a:p>
            <a:r>
              <a:rPr lang="en-US" dirty="0" smtClean="0"/>
              <a:t>Activation Function</a:t>
            </a:r>
          </a:p>
          <a:p>
            <a:pPr lvl="1"/>
            <a:r>
              <a:rPr lang="en-US" dirty="0" err="1" smtClean="0"/>
              <a:t>tanh</a:t>
            </a:r>
            <a:endParaRPr lang="en-US" dirty="0" smtClean="0"/>
          </a:p>
          <a:p>
            <a:r>
              <a:rPr lang="en-US" dirty="0" smtClean="0"/>
              <a:t>Optimization Algorithm</a:t>
            </a:r>
            <a:endParaRPr lang="en-US" dirty="0"/>
          </a:p>
          <a:p>
            <a:pPr lvl="1"/>
            <a:r>
              <a:rPr lang="en-US" dirty="0" smtClean="0"/>
              <a:t>Adam</a:t>
            </a:r>
          </a:p>
          <a:p>
            <a:r>
              <a:rPr lang="en-US" dirty="0" smtClean="0"/>
              <a:t>RNN with 4 LSTM layers</a:t>
            </a:r>
          </a:p>
          <a:p>
            <a:pPr lvl="1"/>
            <a:r>
              <a:rPr lang="en-US" dirty="0" smtClean="0"/>
              <a:t>Each layer of size 512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44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(2) Experiments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 Sets</a:t>
            </a:r>
          </a:p>
          <a:p>
            <a:pPr lvl="1"/>
            <a:r>
              <a:rPr lang="en-US" dirty="0" smtClean="0"/>
              <a:t>Locomotion</a:t>
            </a:r>
          </a:p>
          <a:p>
            <a:pPr lvl="1"/>
            <a:r>
              <a:rPr lang="en-US" dirty="0" smtClean="0"/>
              <a:t>Basket ball</a:t>
            </a:r>
          </a:p>
          <a:p>
            <a:pPr lvl="1"/>
            <a:r>
              <a:rPr lang="en-US" dirty="0" smtClean="0"/>
              <a:t>Tactics Board</a:t>
            </a:r>
          </a:p>
          <a:p>
            <a:pPr lvl="1"/>
            <a:r>
              <a:rPr lang="en-US" dirty="0" smtClean="0"/>
              <a:t>Tennis</a:t>
            </a:r>
          </a:p>
          <a:p>
            <a:r>
              <a:rPr lang="en-US" dirty="0" smtClean="0"/>
              <a:t>Data Augmentation</a:t>
            </a:r>
          </a:p>
          <a:p>
            <a:r>
              <a:rPr lang="en-US" dirty="0" smtClean="0"/>
              <a:t>Teacher Forcing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9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19" y="2504049"/>
            <a:ext cx="9784080" cy="4206240"/>
          </a:xfrm>
        </p:spPr>
        <p:txBody>
          <a:bodyPr/>
          <a:lstStyle/>
          <a:p>
            <a:r>
              <a:rPr lang="en-US" altLang="ko-KR" dirty="0" smtClean="0"/>
              <a:t>This model is learning </a:t>
            </a:r>
            <a:r>
              <a:rPr lang="en-US" altLang="ko-KR" dirty="0"/>
              <a:t>controllers </a:t>
            </a:r>
            <a:r>
              <a:rPr lang="en-US" altLang="ko-KR" dirty="0" smtClean="0"/>
              <a:t>exploiting readily available databases .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 smtClean="0"/>
              <a:t>Neural networks is converting control algorithms to controllers.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 smtClean="0"/>
              <a:t>Recently explored approaches such as physics-based </a:t>
            </a:r>
            <a:r>
              <a:rPr lang="en-US" altLang="ko-KR" dirty="0"/>
              <a:t>and data-driven animation method can be used to learning the deep neural networks</a:t>
            </a:r>
            <a:endParaRPr lang="ko-KR" alt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79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002" y="3502855"/>
            <a:ext cx="9094632" cy="1547446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smtClean="0">
                <a:solidFill>
                  <a:schemeClr val="bg1"/>
                </a:solidFill>
              </a:rPr>
              <a:t>“simulation </a:t>
            </a:r>
            <a:r>
              <a:rPr lang="en-US" i="1" dirty="0">
                <a:solidFill>
                  <a:schemeClr val="bg1"/>
                </a:solidFill>
              </a:rPr>
              <a:t>and control of multiple characters physically interacting with each other at close </a:t>
            </a:r>
            <a:r>
              <a:rPr lang="en-US" i="1" dirty="0" smtClean="0">
                <a:solidFill>
                  <a:schemeClr val="bg1"/>
                </a:solidFill>
              </a:rPr>
              <a:t>distance”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19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19" y="3277773"/>
            <a:ext cx="9784080" cy="4206240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smtClean="0">
                <a:solidFill>
                  <a:schemeClr val="bg1"/>
                </a:solidFill>
              </a:rPr>
              <a:t>This </a:t>
            </a:r>
            <a:r>
              <a:rPr lang="en-US" i="1" dirty="0">
                <a:solidFill>
                  <a:schemeClr val="bg1"/>
                </a:solidFill>
              </a:rPr>
              <a:t>research was supported by the </a:t>
            </a:r>
            <a:r>
              <a:rPr lang="en-US" i="1" dirty="0" smtClean="0">
                <a:solidFill>
                  <a:schemeClr val="bg1"/>
                </a:solidFill>
              </a:rPr>
              <a:t>MSIP (Korea), </a:t>
            </a:r>
            <a:r>
              <a:rPr lang="en-US" i="1" dirty="0">
                <a:solidFill>
                  <a:schemeClr val="bg1"/>
                </a:solidFill>
              </a:rPr>
              <a:t>under the SW </a:t>
            </a:r>
            <a:r>
              <a:rPr lang="en-US" i="1" dirty="0" err="1">
                <a:solidFill>
                  <a:schemeClr val="bg1"/>
                </a:solidFill>
              </a:rPr>
              <a:t>STARLab</a:t>
            </a:r>
            <a:r>
              <a:rPr lang="en-US" i="1" dirty="0">
                <a:solidFill>
                  <a:schemeClr val="bg1"/>
                </a:solidFill>
              </a:rPr>
              <a:t> support program </a:t>
            </a:r>
            <a:r>
              <a:rPr lang="en-US" i="1" dirty="0" smtClean="0">
                <a:solidFill>
                  <a:schemeClr val="bg1"/>
                </a:solidFill>
              </a:rPr>
              <a:t>supervised </a:t>
            </a:r>
            <a:r>
              <a:rPr lang="en-US" i="1" dirty="0">
                <a:solidFill>
                  <a:schemeClr val="bg1"/>
                </a:solidFill>
              </a:rPr>
              <a:t>by the </a:t>
            </a:r>
            <a:r>
              <a:rPr lang="en-US" i="1" dirty="0" smtClean="0">
                <a:solidFill>
                  <a:schemeClr val="bg1"/>
                </a:solidFill>
              </a:rPr>
              <a:t>IITP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07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820" y="2293034"/>
            <a:ext cx="11007838" cy="4206240"/>
          </a:xfrm>
        </p:spPr>
        <p:txBody>
          <a:bodyPr>
            <a:normAutofit lnSpcReduction="10000"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Daniel Holden, Taku Komura, and Jun Saito. 2017. Phase-functioned neural networks for character control. ACM Transactions on Graphics 36, 4, Article 42 (2017). 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Felix A Gers and E Schmidhuber. 2001. LSTM recurrent networks learn simple contextfree and context-sensitive languages. IEEE Transactions on Neural Networks 12, 6 (2001), 1333–1340.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Alex Graves and Navdeep Jaitly. 2014. Towards end-to-end speech recognition with recurrent neural networks. In the 31st International Conference on Machine Learning. 1764–1772</a:t>
            </a:r>
            <a:endParaRPr lang="en-US" sz="2000" i="1" dirty="0">
              <a:solidFill>
                <a:schemeClr val="bg1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</a:rPr>
              <a:t>Daniel </a:t>
            </a:r>
            <a:r>
              <a:rPr lang="en-US" sz="2000" dirty="0">
                <a:solidFill>
                  <a:schemeClr val="bg1"/>
                </a:solidFill>
              </a:rPr>
              <a:t>Holden, Jun Saito, and Taku Komura. 2016. A deep learning framework for character motion synthesis and editing. ACM Transactions on Graphics 35, 4, Article 138 (2016). 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Myung Geol Choi, Manmyung Kim, Kyung Lyul Hyun, and Jehee Lee. 2011. Deformable Motion: Squeezing into cluttered </a:t>
            </a:r>
            <a:r>
              <a:rPr lang="en-US" sz="2000" dirty="0" smtClean="0">
                <a:solidFill>
                  <a:schemeClr val="bg1"/>
                </a:solidFill>
              </a:rPr>
              <a:t>environments</a:t>
            </a:r>
            <a:r>
              <a:rPr lang="en-US" sz="2000" dirty="0">
                <a:solidFill>
                  <a:schemeClr val="bg1"/>
                </a:solidFill>
              </a:rPr>
              <a:t>. Computer Graphics Forum 30, 2 (2011), </a:t>
            </a:r>
            <a:r>
              <a:rPr lang="en-US" sz="2000" dirty="0" smtClean="0">
                <a:solidFill>
                  <a:schemeClr val="bg1"/>
                </a:solidFill>
              </a:rPr>
              <a:t>445–453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Partha Ghosh, Jie Song, Emre Aksan, and Otmar Hilliges. 2017. Learning Human Motion Models for Long-term Predictions. arXiv preprint arXiv:1704.02827 (2017).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33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19" y="3798276"/>
            <a:ext cx="9784080" cy="24196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Open for Discussion . . .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46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 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Abstract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Structure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Closure</a:t>
            </a:r>
          </a:p>
        </p:txBody>
      </p:sp>
    </p:spTree>
    <p:extLst>
      <p:ext uri="{BB962C8B-B14F-4D97-AF65-F5344CB8AC3E}">
        <p14:creationId xmlns:p14="http://schemas.microsoft.com/office/powerpoint/2010/main" val="70988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3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 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Abstract</a:t>
            </a:r>
          </a:p>
          <a:p>
            <a:pPr lvl="1"/>
            <a:r>
              <a:rPr lang="en-US" sz="1400" i="1" dirty="0" smtClean="0"/>
              <a:t>Key Challenges</a:t>
            </a:r>
          </a:p>
          <a:p>
            <a:pPr lvl="1"/>
            <a:r>
              <a:rPr lang="en-US" sz="1400" i="1" dirty="0" smtClean="0"/>
              <a:t>Previous works</a:t>
            </a:r>
          </a:p>
          <a:p>
            <a:pPr lvl="1"/>
            <a:r>
              <a:rPr lang="en-US" sz="1400" i="1" dirty="0" smtClean="0"/>
              <a:t>Goals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Structure</a:t>
            </a:r>
            <a:r>
              <a:rPr lang="en-US" sz="1800" dirty="0" smtClean="0"/>
              <a:t>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Closure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20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 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Abstract</a:t>
            </a:r>
          </a:p>
          <a:p>
            <a:pPr lvl="1"/>
            <a:r>
              <a:rPr lang="en-US" sz="1400" i="1" dirty="0" smtClean="0"/>
              <a:t>Key Challenges</a:t>
            </a:r>
          </a:p>
          <a:p>
            <a:pPr lvl="1"/>
            <a:r>
              <a:rPr lang="en-US" sz="1400" i="1" dirty="0" smtClean="0"/>
              <a:t>Previous works</a:t>
            </a:r>
          </a:p>
          <a:p>
            <a:pPr lvl="1"/>
            <a:r>
              <a:rPr lang="en-US" sz="1400" i="1" dirty="0" smtClean="0"/>
              <a:t>Goals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Structure</a:t>
            </a:r>
          </a:p>
          <a:p>
            <a:pPr lvl="1"/>
            <a:r>
              <a:rPr lang="en-US" sz="1400" i="1" dirty="0" smtClean="0"/>
              <a:t>Neural Networks</a:t>
            </a:r>
          </a:p>
          <a:p>
            <a:pPr lvl="1"/>
            <a:r>
              <a:rPr lang="en-US" sz="1400" i="1" dirty="0" smtClean="0"/>
              <a:t>Recurrent Neural Networks</a:t>
            </a:r>
          </a:p>
          <a:p>
            <a:pPr lvl="1"/>
            <a:r>
              <a:rPr lang="en-US" sz="1400" i="1" dirty="0"/>
              <a:t>Multi objective </a:t>
            </a:r>
            <a:r>
              <a:rPr lang="en-US" sz="1400" i="1" dirty="0" smtClean="0"/>
              <a:t>control</a:t>
            </a:r>
          </a:p>
          <a:p>
            <a:pPr lvl="1"/>
            <a:r>
              <a:rPr lang="en-US" sz="1400" i="1" dirty="0" smtClean="0"/>
              <a:t>Inferencing Control objectives</a:t>
            </a:r>
          </a:p>
          <a:p>
            <a:pPr lvl="1"/>
            <a:r>
              <a:rPr lang="en-US" sz="1400" i="1" dirty="0" smtClean="0"/>
              <a:t>Loss functions </a:t>
            </a:r>
          </a:p>
          <a:p>
            <a:r>
              <a:rPr lang="en-US" sz="2000" dirty="0" smtClean="0"/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Closure</a:t>
            </a:r>
          </a:p>
        </p:txBody>
      </p:sp>
    </p:spTree>
    <p:extLst>
      <p:ext uri="{BB962C8B-B14F-4D97-AF65-F5344CB8AC3E}">
        <p14:creationId xmlns:p14="http://schemas.microsoft.com/office/powerpoint/2010/main" val="241587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 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19" y="2011680"/>
            <a:ext cx="9784080" cy="4206240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Abstract</a:t>
            </a:r>
          </a:p>
          <a:p>
            <a:pPr lvl="1"/>
            <a:r>
              <a:rPr lang="en-US" sz="1400" i="1" dirty="0" smtClean="0"/>
              <a:t>Key Challenges</a:t>
            </a:r>
          </a:p>
          <a:p>
            <a:pPr lvl="1"/>
            <a:r>
              <a:rPr lang="en-US" sz="1400" i="1" dirty="0" smtClean="0"/>
              <a:t>Previous works</a:t>
            </a:r>
          </a:p>
          <a:p>
            <a:pPr lvl="1"/>
            <a:r>
              <a:rPr lang="en-US" sz="1400" i="1" dirty="0" smtClean="0"/>
              <a:t>Goals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Structure</a:t>
            </a:r>
          </a:p>
          <a:p>
            <a:pPr lvl="1"/>
            <a:r>
              <a:rPr lang="en-US" sz="1400" i="1" dirty="0" smtClean="0"/>
              <a:t>Neural Networks</a:t>
            </a:r>
          </a:p>
          <a:p>
            <a:pPr lvl="1"/>
            <a:r>
              <a:rPr lang="en-US" sz="1400" i="1" dirty="0" smtClean="0"/>
              <a:t>Recurrent Neural Networks</a:t>
            </a:r>
          </a:p>
          <a:p>
            <a:pPr lvl="1"/>
            <a:r>
              <a:rPr lang="en-US" sz="1400" i="1" dirty="0"/>
              <a:t>Multi objective </a:t>
            </a:r>
            <a:r>
              <a:rPr lang="en-US" sz="1400" i="1" dirty="0" smtClean="0"/>
              <a:t>control</a:t>
            </a:r>
          </a:p>
          <a:p>
            <a:pPr lvl="1"/>
            <a:r>
              <a:rPr lang="en-US" sz="1400" i="1" dirty="0"/>
              <a:t>Inferencing Control </a:t>
            </a:r>
            <a:r>
              <a:rPr lang="en-US" sz="1400" i="1" dirty="0" smtClean="0"/>
              <a:t>objectives</a:t>
            </a:r>
            <a:endParaRPr lang="en-US" sz="1400" i="1" dirty="0"/>
          </a:p>
          <a:p>
            <a:pPr lvl="1"/>
            <a:r>
              <a:rPr lang="en-US" sz="1400" i="1" dirty="0" smtClean="0"/>
              <a:t>Loss functions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Closure</a:t>
            </a:r>
          </a:p>
          <a:p>
            <a:pPr lvl="1"/>
            <a:r>
              <a:rPr lang="en-US" sz="1400" i="1" dirty="0" smtClean="0"/>
              <a:t>Experiments</a:t>
            </a:r>
          </a:p>
          <a:p>
            <a:pPr lvl="1"/>
            <a:r>
              <a:rPr lang="en-US" sz="1400" i="1" dirty="0"/>
              <a:t>Discussion</a:t>
            </a:r>
          </a:p>
          <a:p>
            <a:pPr lvl="1"/>
            <a:r>
              <a:rPr lang="en-US" sz="1400" i="1" dirty="0" smtClean="0"/>
              <a:t>Future Work</a:t>
            </a:r>
          </a:p>
          <a:p>
            <a:pPr lvl="1"/>
            <a:r>
              <a:rPr lang="en-US" sz="1400" i="1" dirty="0" smtClean="0"/>
              <a:t>Acknowledgements</a:t>
            </a:r>
          </a:p>
          <a:p>
            <a:pPr lvl="1"/>
            <a:r>
              <a:rPr lang="en-US" sz="1400" i="1" dirty="0" smtClean="0"/>
              <a:t>References</a:t>
            </a:r>
            <a:endParaRPr lang="en-US" sz="1600" i="1" dirty="0" smtClean="0"/>
          </a:p>
        </p:txBody>
      </p:sp>
    </p:spTree>
    <p:extLst>
      <p:ext uri="{BB962C8B-B14F-4D97-AF65-F5344CB8AC3E}">
        <p14:creationId xmlns:p14="http://schemas.microsoft.com/office/powerpoint/2010/main" val="87254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Challenges  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02919" y="2524298"/>
            <a:ext cx="9784080" cy="4206240"/>
          </a:xfrm>
        </p:spPr>
        <p:txBody>
          <a:bodyPr/>
          <a:lstStyle/>
          <a:p>
            <a:r>
              <a:rPr lang="en-US" dirty="0" smtClean="0"/>
              <a:t>How to make virtual characters behave like humans ?</a:t>
            </a:r>
          </a:p>
          <a:p>
            <a:r>
              <a:rPr lang="en-US" dirty="0" smtClean="0"/>
              <a:t>How to control virtual characters the way we want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works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State Space Search</a:t>
            </a:r>
          </a:p>
          <a:p>
            <a:r>
              <a:rPr lang="en-US" dirty="0" smtClean="0"/>
              <a:t>Mixed Discreet Continuous Optimization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60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F56617"/>
      </a:dk2>
      <a:lt2>
        <a:srgbClr val="DDDDDD"/>
      </a:lt2>
      <a:accent1>
        <a:srgbClr val="FFC000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0"/>
      </a:accent6>
      <a:hlink>
        <a:srgbClr val="FF9933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B7CF026C-957E-4F4E-893C-D02C23AB63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199</TotalTime>
  <Words>783</Words>
  <Application>Microsoft Office PowerPoint</Application>
  <PresentationFormat>Widescreen</PresentationFormat>
  <Paragraphs>230</Paragraphs>
  <Slides>40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맑은 고딕</vt:lpstr>
      <vt:lpstr>Cambria Math</vt:lpstr>
      <vt:lpstr>Corbel</vt:lpstr>
      <vt:lpstr>Encode Sans ExtraLight</vt:lpstr>
      <vt:lpstr>Wingdings</vt:lpstr>
      <vt:lpstr>Banded</vt:lpstr>
      <vt:lpstr>Interactive character animation by learning multi-objective control</vt:lpstr>
      <vt:lpstr>Interactive character animation by learning multi-objective control</vt:lpstr>
      <vt:lpstr>introduction</vt:lpstr>
      <vt:lpstr>Road map</vt:lpstr>
      <vt:lpstr>Road map</vt:lpstr>
      <vt:lpstr>Road map</vt:lpstr>
      <vt:lpstr>Road map</vt:lpstr>
      <vt:lpstr>Key Challenges   </vt:lpstr>
      <vt:lpstr>Previous works </vt:lpstr>
      <vt:lpstr>Previous works </vt:lpstr>
      <vt:lpstr>Previous works </vt:lpstr>
      <vt:lpstr>Previous works </vt:lpstr>
      <vt:lpstr>Goals</vt:lpstr>
      <vt:lpstr>Basic Concepts</vt:lpstr>
      <vt:lpstr>Basic Concepts</vt:lpstr>
      <vt:lpstr>Basic Concepts</vt:lpstr>
      <vt:lpstr>Basic Concepts</vt:lpstr>
      <vt:lpstr>Basic Concepts</vt:lpstr>
      <vt:lpstr>Structure</vt:lpstr>
      <vt:lpstr>Structure</vt:lpstr>
      <vt:lpstr>Structure</vt:lpstr>
      <vt:lpstr>Structure</vt:lpstr>
      <vt:lpstr>Multi-Objective Control</vt:lpstr>
      <vt:lpstr>Multi-Objective Control</vt:lpstr>
      <vt:lpstr>Multi-Objective Control</vt:lpstr>
      <vt:lpstr>Inferencing Control Objective</vt:lpstr>
      <vt:lpstr>(1) Loss Function</vt:lpstr>
      <vt:lpstr>(1) Loss Function</vt:lpstr>
      <vt:lpstr>(2) Loss Function</vt:lpstr>
      <vt:lpstr>(2) Loss Function</vt:lpstr>
      <vt:lpstr>(2) Loss Function</vt:lpstr>
      <vt:lpstr>(2) Loss Function</vt:lpstr>
      <vt:lpstr>(1) Experiments </vt:lpstr>
      <vt:lpstr>(2) Experiments </vt:lpstr>
      <vt:lpstr>Discussion </vt:lpstr>
      <vt:lpstr>Future Work </vt:lpstr>
      <vt:lpstr>Acknowledgements  </vt:lpstr>
      <vt:lpstr>References</vt:lpstr>
      <vt:lpstr>Thank you!!</vt:lpstr>
      <vt:lpstr>Extra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Interactive character animation by learning multi-objective control</dc:title>
  <dc:creator>7seas</dc:creator>
  <cp:lastModifiedBy>Seyedeh Somayeh Hosseini</cp:lastModifiedBy>
  <cp:revision>26</cp:revision>
  <dcterms:created xsi:type="dcterms:W3CDTF">2019-04-29T21:01:33Z</dcterms:created>
  <dcterms:modified xsi:type="dcterms:W3CDTF">2019-06-26T12:58:36Z</dcterms:modified>
</cp:coreProperties>
</file>